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2"/>
  </p:notesMasterIdLst>
  <p:handoutMasterIdLst>
    <p:handoutMasterId r:id="rId33"/>
  </p:handoutMasterIdLst>
  <p:sldIdLst>
    <p:sldId id="302" r:id="rId2"/>
    <p:sldId id="274" r:id="rId3"/>
    <p:sldId id="275" r:id="rId4"/>
    <p:sldId id="272" r:id="rId5"/>
    <p:sldId id="273" r:id="rId6"/>
    <p:sldId id="276" r:id="rId7"/>
    <p:sldId id="277" r:id="rId8"/>
    <p:sldId id="278" r:id="rId9"/>
    <p:sldId id="279" r:id="rId10"/>
    <p:sldId id="280" r:id="rId11"/>
    <p:sldId id="281" r:id="rId12"/>
    <p:sldId id="290" r:id="rId13"/>
    <p:sldId id="294" r:id="rId14"/>
    <p:sldId id="298" r:id="rId15"/>
    <p:sldId id="299" r:id="rId16"/>
    <p:sldId id="291" r:id="rId17"/>
    <p:sldId id="29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5" r:id="rId26"/>
    <p:sldId id="300" r:id="rId27"/>
    <p:sldId id="301" r:id="rId28"/>
    <p:sldId id="303" r:id="rId29"/>
    <p:sldId id="304" r:id="rId30"/>
    <p:sldId id="282" r:id="rId31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/>
    <p:restoredTop sz="86283"/>
  </p:normalViewPr>
  <p:slideViewPr>
    <p:cSldViewPr>
      <p:cViewPr varScale="1">
        <p:scale>
          <a:sx n="109" d="100"/>
          <a:sy n="109" d="100"/>
        </p:scale>
        <p:origin x="728" y="17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-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7A61D-CF39-C040-89B9-D58BB0ACF77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03663E8-5A59-734A-B826-427715A9AD36}">
      <dgm:prSet/>
      <dgm:spPr>
        <a:solidFill>
          <a:schemeClr val="tx1"/>
        </a:solidFill>
      </dgm:spPr>
      <dgm:t>
        <a:bodyPr/>
        <a:lstStyle/>
        <a:p>
          <a:r>
            <a:rPr lang="en-GB" dirty="0"/>
            <a:t>Sports Professional Analysis:</a:t>
          </a:r>
        </a:p>
        <a:p>
          <a:r>
            <a:rPr lang="en-GB" dirty="0"/>
            <a:t> Graph Databases</a:t>
          </a:r>
          <a:endParaRPr lang="it-IT" dirty="0"/>
        </a:p>
      </dgm:t>
    </dgm:pt>
    <dgm:pt modelId="{F84DDE1C-5B49-D443-ACEC-672BBB132BB8}" type="parTrans" cxnId="{78E11468-0127-DC47-8AC2-ADB2DA31CB84}">
      <dgm:prSet/>
      <dgm:spPr/>
      <dgm:t>
        <a:bodyPr/>
        <a:lstStyle/>
        <a:p>
          <a:endParaRPr lang="it-IT"/>
        </a:p>
      </dgm:t>
    </dgm:pt>
    <dgm:pt modelId="{F73C041E-1928-B641-9DBA-479596A3A205}" type="sibTrans" cxnId="{78E11468-0127-DC47-8AC2-ADB2DA31CB84}">
      <dgm:prSet/>
      <dgm:spPr/>
      <dgm:t>
        <a:bodyPr/>
        <a:lstStyle/>
        <a:p>
          <a:endParaRPr lang="it-IT"/>
        </a:p>
      </dgm:t>
    </dgm:pt>
    <dgm:pt modelId="{005597CD-50AF-7F4A-B7A3-D62755615076}">
      <dgm:prSet/>
      <dgm:spPr>
        <a:solidFill>
          <a:schemeClr val="tx1"/>
        </a:solidFill>
      </dgm:spPr>
      <dgm:t>
        <a:bodyPr/>
        <a:lstStyle/>
        <a:p>
          <a:r>
            <a:rPr lang="en-GB" dirty="0"/>
            <a:t>Experiments:</a:t>
          </a:r>
        </a:p>
        <a:p>
          <a:r>
            <a:rPr lang="en-GB" dirty="0"/>
            <a:t> Applications to Football Analysis and a quick Demo</a:t>
          </a:r>
        </a:p>
      </dgm:t>
    </dgm:pt>
    <dgm:pt modelId="{13E7421F-06E0-1643-A79B-F6591CD7A4F4}" type="parTrans" cxnId="{6AA1A276-27B8-F54C-8CA7-912B91CC93B4}">
      <dgm:prSet/>
      <dgm:spPr/>
      <dgm:t>
        <a:bodyPr/>
        <a:lstStyle/>
        <a:p>
          <a:endParaRPr lang="it-IT"/>
        </a:p>
      </dgm:t>
    </dgm:pt>
    <dgm:pt modelId="{883EF9A6-D0F5-0145-BF51-64DBFE77FE5E}" type="sibTrans" cxnId="{6AA1A276-27B8-F54C-8CA7-912B91CC93B4}">
      <dgm:prSet/>
      <dgm:spPr/>
      <dgm:t>
        <a:bodyPr/>
        <a:lstStyle/>
        <a:p>
          <a:endParaRPr lang="it-IT"/>
        </a:p>
      </dgm:t>
    </dgm:pt>
    <dgm:pt modelId="{F800CEEA-5DEA-404D-A6A0-1DEE8EAA2398}">
      <dgm:prSet/>
      <dgm:spPr>
        <a:solidFill>
          <a:schemeClr val="tx1"/>
        </a:solidFill>
      </dgm:spPr>
      <dgm:t>
        <a:bodyPr/>
        <a:lstStyle/>
        <a:p>
          <a:r>
            <a:rPr lang="en-GB" dirty="0"/>
            <a:t>Tool: </a:t>
          </a:r>
        </a:p>
        <a:p>
          <a:r>
            <a:rPr lang="en-GB" dirty="0"/>
            <a:t>Neo4j and its usage</a:t>
          </a:r>
          <a:endParaRPr lang="it-IT" dirty="0"/>
        </a:p>
      </dgm:t>
    </dgm:pt>
    <dgm:pt modelId="{39135A99-3183-D344-9B93-9B7A16305886}" type="sibTrans" cxnId="{17D5F9A1-0387-9A4D-9C9C-4FB85F9B2FE1}">
      <dgm:prSet/>
      <dgm:spPr/>
      <dgm:t>
        <a:bodyPr/>
        <a:lstStyle/>
        <a:p>
          <a:endParaRPr lang="it-IT"/>
        </a:p>
      </dgm:t>
    </dgm:pt>
    <dgm:pt modelId="{398AF5ED-A96C-6441-9F72-FB725B82E1ED}" type="parTrans" cxnId="{17D5F9A1-0387-9A4D-9C9C-4FB85F9B2FE1}">
      <dgm:prSet/>
      <dgm:spPr/>
      <dgm:t>
        <a:bodyPr/>
        <a:lstStyle/>
        <a:p>
          <a:endParaRPr lang="it-IT"/>
        </a:p>
      </dgm:t>
    </dgm:pt>
    <dgm:pt modelId="{9227D8B9-EAD1-DC4F-8EA5-29854F2E0871}">
      <dgm:prSet/>
      <dgm:spPr>
        <a:solidFill>
          <a:schemeClr val="tx1"/>
        </a:solidFill>
      </dgm:spPr>
      <dgm:t>
        <a:bodyPr/>
        <a:lstStyle/>
        <a:p>
          <a:r>
            <a:rPr lang="en-GB" dirty="0"/>
            <a:t>Dataset:</a:t>
          </a:r>
        </a:p>
        <a:p>
          <a:r>
            <a:rPr lang="en-GB" dirty="0"/>
            <a:t> Composition and Content</a:t>
          </a:r>
          <a:endParaRPr lang="it-IT" dirty="0"/>
        </a:p>
      </dgm:t>
    </dgm:pt>
    <dgm:pt modelId="{B7429DEB-B51D-8D48-B556-F5664100D67A}" type="sibTrans" cxnId="{190920B0-9775-7F4F-8725-A12B1C1C4E5C}">
      <dgm:prSet/>
      <dgm:spPr/>
      <dgm:t>
        <a:bodyPr/>
        <a:lstStyle/>
        <a:p>
          <a:endParaRPr lang="it-IT"/>
        </a:p>
      </dgm:t>
    </dgm:pt>
    <dgm:pt modelId="{B2514056-0F31-B547-8F2D-18A5EEF3006D}" type="parTrans" cxnId="{190920B0-9775-7F4F-8725-A12B1C1C4E5C}">
      <dgm:prSet/>
      <dgm:spPr/>
      <dgm:t>
        <a:bodyPr/>
        <a:lstStyle/>
        <a:p>
          <a:endParaRPr lang="it-IT"/>
        </a:p>
      </dgm:t>
    </dgm:pt>
    <dgm:pt modelId="{760DC985-3996-5C4B-A3E2-0776091D4886}" type="pres">
      <dgm:prSet presAssocID="{1867A61D-CF39-C040-89B9-D58BB0ACF77A}" presName="Name0" presStyleCnt="0">
        <dgm:presLayoutVars>
          <dgm:dir/>
          <dgm:animLvl val="lvl"/>
          <dgm:resizeHandles val="exact"/>
        </dgm:presLayoutVars>
      </dgm:prSet>
      <dgm:spPr/>
    </dgm:pt>
    <dgm:pt modelId="{4E1881E9-48AA-6C48-AACE-602A55F0952F}" type="pres">
      <dgm:prSet presAssocID="{203663E8-5A59-734A-B826-427715A9AD36}" presName="linNode" presStyleCnt="0"/>
      <dgm:spPr/>
    </dgm:pt>
    <dgm:pt modelId="{A7F56571-23A7-6141-AE81-6621845FC03E}" type="pres">
      <dgm:prSet presAssocID="{203663E8-5A59-734A-B826-427715A9AD3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A6F8EAE-B81E-6246-8311-2F41FB641C03}" type="pres">
      <dgm:prSet presAssocID="{F73C041E-1928-B641-9DBA-479596A3A205}" presName="sp" presStyleCnt="0"/>
      <dgm:spPr/>
    </dgm:pt>
    <dgm:pt modelId="{21351200-E08C-1941-AB3E-84619809E6BB}" type="pres">
      <dgm:prSet presAssocID="{9227D8B9-EAD1-DC4F-8EA5-29854F2E0871}" presName="linNode" presStyleCnt="0"/>
      <dgm:spPr/>
    </dgm:pt>
    <dgm:pt modelId="{2B7BFC83-96A7-4B49-B79D-22002346BE75}" type="pres">
      <dgm:prSet presAssocID="{9227D8B9-EAD1-DC4F-8EA5-29854F2E087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64ADFD5-F083-104C-8407-1DE9FFDDBF00}" type="pres">
      <dgm:prSet presAssocID="{B7429DEB-B51D-8D48-B556-F5664100D67A}" presName="sp" presStyleCnt="0"/>
      <dgm:spPr/>
    </dgm:pt>
    <dgm:pt modelId="{AD547F7F-F98E-4A4A-B8DE-38F5CE2D43C5}" type="pres">
      <dgm:prSet presAssocID="{F800CEEA-5DEA-404D-A6A0-1DEE8EAA2398}" presName="linNode" presStyleCnt="0"/>
      <dgm:spPr/>
    </dgm:pt>
    <dgm:pt modelId="{3FCCB709-43BE-154A-AA2B-38D16A08F4F5}" type="pres">
      <dgm:prSet presAssocID="{F800CEEA-5DEA-404D-A6A0-1DEE8EAA239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DE5A626-C398-4B4E-95A7-DBD0B13D13F7}" type="pres">
      <dgm:prSet presAssocID="{39135A99-3183-D344-9B93-9B7A16305886}" presName="sp" presStyleCnt="0"/>
      <dgm:spPr/>
    </dgm:pt>
    <dgm:pt modelId="{A8A126B9-A419-A140-B128-A7F72CC1E251}" type="pres">
      <dgm:prSet presAssocID="{005597CD-50AF-7F4A-B7A3-D62755615076}" presName="linNode" presStyleCnt="0"/>
      <dgm:spPr/>
    </dgm:pt>
    <dgm:pt modelId="{ED1BA29B-BA64-2A4F-B8F7-C676EA6EE796}" type="pres">
      <dgm:prSet presAssocID="{005597CD-50AF-7F4A-B7A3-D62755615076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F1883402-637E-2649-96DE-25497328F955}" type="presOf" srcId="{203663E8-5A59-734A-B826-427715A9AD36}" destId="{A7F56571-23A7-6141-AE81-6621845FC03E}" srcOrd="0" destOrd="0" presId="urn:microsoft.com/office/officeart/2005/8/layout/vList5"/>
    <dgm:cxn modelId="{78E11468-0127-DC47-8AC2-ADB2DA31CB84}" srcId="{1867A61D-CF39-C040-89B9-D58BB0ACF77A}" destId="{203663E8-5A59-734A-B826-427715A9AD36}" srcOrd="0" destOrd="0" parTransId="{F84DDE1C-5B49-D443-ACEC-672BBB132BB8}" sibTransId="{F73C041E-1928-B641-9DBA-479596A3A205}"/>
    <dgm:cxn modelId="{6AA1A276-27B8-F54C-8CA7-912B91CC93B4}" srcId="{1867A61D-CF39-C040-89B9-D58BB0ACF77A}" destId="{005597CD-50AF-7F4A-B7A3-D62755615076}" srcOrd="3" destOrd="0" parTransId="{13E7421F-06E0-1643-A79B-F6591CD7A4F4}" sibTransId="{883EF9A6-D0F5-0145-BF51-64DBFE77FE5E}"/>
    <dgm:cxn modelId="{03B9949F-DC1A-E94F-B41E-57C6CAB2CB03}" type="presOf" srcId="{9227D8B9-EAD1-DC4F-8EA5-29854F2E0871}" destId="{2B7BFC83-96A7-4B49-B79D-22002346BE75}" srcOrd="0" destOrd="0" presId="urn:microsoft.com/office/officeart/2005/8/layout/vList5"/>
    <dgm:cxn modelId="{17D5F9A1-0387-9A4D-9C9C-4FB85F9B2FE1}" srcId="{1867A61D-CF39-C040-89B9-D58BB0ACF77A}" destId="{F800CEEA-5DEA-404D-A6A0-1DEE8EAA2398}" srcOrd="2" destOrd="0" parTransId="{398AF5ED-A96C-6441-9F72-FB725B82E1ED}" sibTransId="{39135A99-3183-D344-9B93-9B7A16305886}"/>
    <dgm:cxn modelId="{3C1AF7AA-1B90-0548-9E5E-911919B02B0C}" type="presOf" srcId="{1867A61D-CF39-C040-89B9-D58BB0ACF77A}" destId="{760DC985-3996-5C4B-A3E2-0776091D4886}" srcOrd="0" destOrd="0" presId="urn:microsoft.com/office/officeart/2005/8/layout/vList5"/>
    <dgm:cxn modelId="{190920B0-9775-7F4F-8725-A12B1C1C4E5C}" srcId="{1867A61D-CF39-C040-89B9-D58BB0ACF77A}" destId="{9227D8B9-EAD1-DC4F-8EA5-29854F2E0871}" srcOrd="1" destOrd="0" parTransId="{B2514056-0F31-B547-8F2D-18A5EEF3006D}" sibTransId="{B7429DEB-B51D-8D48-B556-F5664100D67A}"/>
    <dgm:cxn modelId="{BD3961B7-0436-3F4D-9E75-C7BEAD3BE532}" type="presOf" srcId="{005597CD-50AF-7F4A-B7A3-D62755615076}" destId="{ED1BA29B-BA64-2A4F-B8F7-C676EA6EE796}" srcOrd="0" destOrd="0" presId="urn:microsoft.com/office/officeart/2005/8/layout/vList5"/>
    <dgm:cxn modelId="{AED305FD-6075-D043-890C-788EDF74F73C}" type="presOf" srcId="{F800CEEA-5DEA-404D-A6A0-1DEE8EAA2398}" destId="{3FCCB709-43BE-154A-AA2B-38D16A08F4F5}" srcOrd="0" destOrd="0" presId="urn:microsoft.com/office/officeart/2005/8/layout/vList5"/>
    <dgm:cxn modelId="{ABD75D5E-3EF4-6045-998A-1E311D9B6DDA}" type="presParOf" srcId="{760DC985-3996-5C4B-A3E2-0776091D4886}" destId="{4E1881E9-48AA-6C48-AACE-602A55F0952F}" srcOrd="0" destOrd="0" presId="urn:microsoft.com/office/officeart/2005/8/layout/vList5"/>
    <dgm:cxn modelId="{475CE894-D582-AB4E-B22E-073675EA9FD5}" type="presParOf" srcId="{4E1881E9-48AA-6C48-AACE-602A55F0952F}" destId="{A7F56571-23A7-6141-AE81-6621845FC03E}" srcOrd="0" destOrd="0" presId="urn:microsoft.com/office/officeart/2005/8/layout/vList5"/>
    <dgm:cxn modelId="{14BCEDAE-44E8-BA42-ACA2-119E5BE0F642}" type="presParOf" srcId="{760DC985-3996-5C4B-A3E2-0776091D4886}" destId="{FA6F8EAE-B81E-6246-8311-2F41FB641C03}" srcOrd="1" destOrd="0" presId="urn:microsoft.com/office/officeart/2005/8/layout/vList5"/>
    <dgm:cxn modelId="{462E2B0A-6269-5346-B559-B51F34639A2D}" type="presParOf" srcId="{760DC985-3996-5C4B-A3E2-0776091D4886}" destId="{21351200-E08C-1941-AB3E-84619809E6BB}" srcOrd="2" destOrd="0" presId="urn:microsoft.com/office/officeart/2005/8/layout/vList5"/>
    <dgm:cxn modelId="{46412DCA-28E1-0A4A-8366-16375A4EB8F2}" type="presParOf" srcId="{21351200-E08C-1941-AB3E-84619809E6BB}" destId="{2B7BFC83-96A7-4B49-B79D-22002346BE75}" srcOrd="0" destOrd="0" presId="urn:microsoft.com/office/officeart/2005/8/layout/vList5"/>
    <dgm:cxn modelId="{9C35302A-7FA0-DD43-9AD4-1AD96185D428}" type="presParOf" srcId="{760DC985-3996-5C4B-A3E2-0776091D4886}" destId="{F64ADFD5-F083-104C-8407-1DE9FFDDBF00}" srcOrd="3" destOrd="0" presId="urn:microsoft.com/office/officeart/2005/8/layout/vList5"/>
    <dgm:cxn modelId="{E5790FC1-7975-564D-9F12-0CA614649971}" type="presParOf" srcId="{760DC985-3996-5C4B-A3E2-0776091D4886}" destId="{AD547F7F-F98E-4A4A-B8DE-38F5CE2D43C5}" srcOrd="4" destOrd="0" presId="urn:microsoft.com/office/officeart/2005/8/layout/vList5"/>
    <dgm:cxn modelId="{D6BEBE77-8BCF-D842-92B3-34D4A53386EE}" type="presParOf" srcId="{AD547F7F-F98E-4A4A-B8DE-38F5CE2D43C5}" destId="{3FCCB709-43BE-154A-AA2B-38D16A08F4F5}" srcOrd="0" destOrd="0" presId="urn:microsoft.com/office/officeart/2005/8/layout/vList5"/>
    <dgm:cxn modelId="{6E8E5C69-3566-1942-8E50-2BC5F0154D63}" type="presParOf" srcId="{760DC985-3996-5C4B-A3E2-0776091D4886}" destId="{5DE5A626-C398-4B4E-95A7-DBD0B13D13F7}" srcOrd="5" destOrd="0" presId="urn:microsoft.com/office/officeart/2005/8/layout/vList5"/>
    <dgm:cxn modelId="{2794BE15-10BB-D540-B038-2045EFD8480E}" type="presParOf" srcId="{760DC985-3996-5C4B-A3E2-0776091D4886}" destId="{A8A126B9-A419-A140-B128-A7F72CC1E251}" srcOrd="6" destOrd="0" presId="urn:microsoft.com/office/officeart/2005/8/layout/vList5"/>
    <dgm:cxn modelId="{B193F661-0ECF-2A4F-8F06-1B4A6184F9DE}" type="presParOf" srcId="{A8A126B9-A419-A140-B128-A7F72CC1E251}" destId="{ED1BA29B-BA64-2A4F-B8F7-C676EA6EE79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56571-23A7-6141-AE81-6621845FC03E}">
      <dsp:nvSpPr>
        <dsp:cNvPr id="0" name=""/>
        <dsp:cNvSpPr/>
      </dsp:nvSpPr>
      <dsp:spPr>
        <a:xfrm>
          <a:off x="2777488" y="1717"/>
          <a:ext cx="3124674" cy="82589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Sports Professional Analysis: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Graph Databases</a:t>
          </a:r>
          <a:endParaRPr lang="it-IT" sz="1400" kern="1200" dirty="0"/>
        </a:p>
      </dsp:txBody>
      <dsp:txXfrm>
        <a:off x="2817805" y="42034"/>
        <a:ext cx="3044040" cy="745264"/>
      </dsp:txXfrm>
    </dsp:sp>
    <dsp:sp modelId="{2B7BFC83-96A7-4B49-B79D-22002346BE75}">
      <dsp:nvSpPr>
        <dsp:cNvPr id="0" name=""/>
        <dsp:cNvSpPr/>
      </dsp:nvSpPr>
      <dsp:spPr>
        <a:xfrm>
          <a:off x="2777488" y="868910"/>
          <a:ext cx="3124674" cy="82589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Dataset: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Composition and Content</a:t>
          </a:r>
          <a:endParaRPr lang="it-IT" sz="1400" kern="1200" dirty="0"/>
        </a:p>
      </dsp:txBody>
      <dsp:txXfrm>
        <a:off x="2817805" y="909227"/>
        <a:ext cx="3044040" cy="745264"/>
      </dsp:txXfrm>
    </dsp:sp>
    <dsp:sp modelId="{3FCCB709-43BE-154A-AA2B-38D16A08F4F5}">
      <dsp:nvSpPr>
        <dsp:cNvPr id="0" name=""/>
        <dsp:cNvSpPr/>
      </dsp:nvSpPr>
      <dsp:spPr>
        <a:xfrm>
          <a:off x="2777488" y="1736103"/>
          <a:ext cx="3124674" cy="82589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Tool: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Neo4j and its usage</a:t>
          </a:r>
          <a:endParaRPr lang="it-IT" sz="1400" kern="1200" dirty="0"/>
        </a:p>
      </dsp:txBody>
      <dsp:txXfrm>
        <a:off x="2817805" y="1776420"/>
        <a:ext cx="3044040" cy="745264"/>
      </dsp:txXfrm>
    </dsp:sp>
    <dsp:sp modelId="{ED1BA29B-BA64-2A4F-B8F7-C676EA6EE796}">
      <dsp:nvSpPr>
        <dsp:cNvPr id="0" name=""/>
        <dsp:cNvSpPr/>
      </dsp:nvSpPr>
      <dsp:spPr>
        <a:xfrm>
          <a:off x="2777488" y="2603297"/>
          <a:ext cx="3124674" cy="825898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Experiments: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Applications to Football Analysis and a quick Demo</a:t>
          </a:r>
        </a:p>
      </dsp:txBody>
      <dsp:txXfrm>
        <a:off x="2817805" y="2643614"/>
        <a:ext cx="3044040" cy="745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F9B45AA-2B6A-14AC-08EB-28ECB601CF8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it-IT"/>
              <a:t>sss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01CF562-E022-5F24-91C4-117B199ECB0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6A81F8B-8FE1-891D-A2A7-7C1170300DF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it-IT"/>
              <a:t>aaa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A699471-8E3F-CB88-5E4E-FE97346B8E3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2C7E577-5921-9A49-8943-625EFC56DE39}" type="slidenum">
              <a:rPr lang="it-IT" altLang="en-US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358532-DADE-41C2-D088-2CBDD0CFFE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it-IT"/>
              <a:t>sss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D6227D6-DF51-DCD9-0F42-4C863A08E1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F32BB14-B7ED-BF3E-79F9-4F453CD8A8C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D6F712D-833C-8973-4CD9-EE57E54DA99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 dirty="0"/>
              <a:t>Fare clic per modificare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59A95F0-D4D0-1AFA-367F-F74129EDE31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it-IT"/>
              <a:t>aaa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9CBC542-000B-7DE1-D173-B13C2059C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4037618-172F-9241-9607-0CB49AE55DF1}" type="slidenum">
              <a:rPr lang="it-IT" altLang="en-US"/>
              <a:pPr>
                <a:defRPr/>
              </a:pPr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593BFF8-70CA-754B-1BE6-7C5BC876C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AB5BF1E-914C-37B5-F092-30ED6071A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egnaposto immagine diapositiva 1">
            <a:extLst>
              <a:ext uri="{FF2B5EF4-FFF2-40B4-BE49-F238E27FC236}">
                <a16:creationId xmlns:a16="http://schemas.microsoft.com/office/drawing/2014/main" id="{95E90892-9944-3054-3743-4E59977C8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Segnaposto note 2">
            <a:extLst>
              <a:ext uri="{FF2B5EF4-FFF2-40B4-BE49-F238E27FC236}">
                <a16:creationId xmlns:a16="http://schemas.microsoft.com/office/drawing/2014/main" id="{45ADC64B-776C-EAB3-199B-50CED49F9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egnaposto immagine diapositiva 1">
            <a:extLst>
              <a:ext uri="{FF2B5EF4-FFF2-40B4-BE49-F238E27FC236}">
                <a16:creationId xmlns:a16="http://schemas.microsoft.com/office/drawing/2014/main" id="{95E90892-9944-3054-3743-4E59977C8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Segnaposto note 2">
            <a:extLst>
              <a:ext uri="{FF2B5EF4-FFF2-40B4-BE49-F238E27FC236}">
                <a16:creationId xmlns:a16="http://schemas.microsoft.com/office/drawing/2014/main" id="{45ADC64B-776C-EAB3-199B-50CED49F9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8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AA20E24-A333-183D-2090-BD559E747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8711113-9034-B636-0127-148E3C483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stile</a:t>
            </a:r>
            <a:endParaRPr lang="en-GB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87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2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980728"/>
            <a:ext cx="1889125" cy="4886672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59631" y="980728"/>
            <a:ext cx="5374531" cy="488667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588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34232" y="1052736"/>
            <a:ext cx="7415659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221848" y="1752600"/>
            <a:ext cx="3597802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03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052736"/>
            <a:ext cx="7415659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260029" y="1752600"/>
            <a:ext cx="7415659" cy="4114800"/>
          </a:xfrm>
        </p:spPr>
        <p:txBody>
          <a:bodyPr/>
          <a:lstStyle/>
          <a:p>
            <a:pPr lvl="0"/>
            <a:r>
              <a:rPr lang="it-IT" noProof="0"/>
              <a:t>Fare clic sull'icona per inserire una tabella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0822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052736"/>
            <a:ext cx="7559675" cy="504825"/>
          </a:xfrm>
        </p:spPr>
        <p:txBody>
          <a:bodyPr/>
          <a:lstStyle/>
          <a:p>
            <a:r>
              <a:rPr lang="it-IT" dirty="0"/>
              <a:t>Fare clic per modificare stile</a:t>
            </a:r>
            <a:endParaRPr lang="en-GB" dirty="0"/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260029" y="1752600"/>
            <a:ext cx="7559675" cy="4114800"/>
          </a:xfrm>
        </p:spPr>
        <p:txBody>
          <a:bodyPr/>
          <a:lstStyle/>
          <a:p>
            <a:pPr lvl="0"/>
            <a:r>
              <a:rPr lang="it-IT" noProof="0"/>
              <a:t>Fare clic sull'icona per inserire un grafico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650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4406900"/>
            <a:ext cx="723508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20886" y="2708920"/>
            <a:ext cx="7307089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3604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59632" y="1752600"/>
            <a:ext cx="356001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980728"/>
            <a:ext cx="7499176" cy="43691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87624" y="1535113"/>
            <a:ext cx="36004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87624" y="2276872"/>
            <a:ext cx="3600400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932040" y="1535113"/>
            <a:ext cx="375476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932040" y="2276872"/>
            <a:ext cx="3754760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7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31640" y="1125538"/>
            <a:ext cx="7344048" cy="5048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21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1124744"/>
            <a:ext cx="22162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35896" y="1124744"/>
            <a:ext cx="5050903" cy="48965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59632" y="2361251"/>
            <a:ext cx="2205881" cy="3644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5881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980727"/>
            <a:ext cx="5486400" cy="37468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  <a:endParaRPr lang="en-GB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8608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B0DFF5C3-58C4-7BDB-CCC4-66762DC7CE85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0" name="Rectangle 13">
              <a:extLst>
                <a:ext uri="{FF2B5EF4-FFF2-40B4-BE49-F238E27FC236}">
                  <a16:creationId xmlns:a16="http://schemas.microsoft.com/office/drawing/2014/main" id="{A8600CFE-3CB8-FF63-9A30-DABBBC1A12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GB" altLang="en-US">
                <a:latin typeface="Calibri" panose="020F0502020204030204" pitchFamily="34" charset="0"/>
              </a:endParaRPr>
            </a:p>
          </p:txBody>
        </p:sp>
        <p:sp>
          <p:nvSpPr>
            <p:cNvPr id="1031" name="Rectangle 14">
              <a:extLst>
                <a:ext uri="{FF2B5EF4-FFF2-40B4-BE49-F238E27FC236}">
                  <a16:creationId xmlns:a16="http://schemas.microsoft.com/office/drawing/2014/main" id="{E800BADD-110D-9FDE-2D2F-A8CE4F4250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GB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0210D5CE-DB31-8ABE-09D1-4513D6F66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125538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2A1CEE5-D36E-3DD6-A7D6-4F34C638C3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752600"/>
            <a:ext cx="7416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9" name="Immagine 5">
            <a:extLst>
              <a:ext uri="{FF2B5EF4-FFF2-40B4-BE49-F238E27FC236}">
                <a16:creationId xmlns:a16="http://schemas.microsoft.com/office/drawing/2014/main" id="{7B83C7CE-34CF-339B-4ADB-082B0E76433B}"/>
              </a:ext>
            </a:extLst>
          </p:cNvPr>
          <p:cNvSpPr>
            <a:spLocks noChangeAspect="1"/>
          </p:cNvSpPr>
          <p:nvPr/>
        </p:nvSpPr>
        <p:spPr bwMode="auto">
          <a:xfrm>
            <a:off x="107950" y="115888"/>
            <a:ext cx="25558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>
          <a:solidFill>
            <a:srgbClr val="000000"/>
          </a:solidFill>
          <a:latin typeface="Calibri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Calibri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Calibri"/>
          <a:ea typeface="MS PGothic" panose="020B0600070205080204" pitchFamily="34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0000"/>
          </a:solidFill>
          <a:latin typeface="Calibri"/>
          <a:ea typeface="MS PGothic" panose="020B0600070205080204" pitchFamily="34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Calibri"/>
          <a:ea typeface="MS PGothic" panose="020B0600070205080204" pitchFamily="34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atsbomb/open-data/blob/master/doc" TargetMode="External"/><Relationship Id="rId3" Type="http://schemas.openxmlformats.org/officeDocument/2006/relationships/hyperlink" Target="https://github.com/statsbomb/open-data/blob/master/data/competitions.json" TargetMode="External"/><Relationship Id="rId7" Type="http://schemas.openxmlformats.org/officeDocument/2006/relationships/hyperlink" Target="https://github.com/statsbomb/open-data/blob/master/data/three-sixty" TargetMode="External"/><Relationship Id="rId2" Type="http://schemas.openxmlformats.org/officeDocument/2006/relationships/hyperlink" Target="https://github.com/statsbomb/open-data/blob/master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atsbomb/open-data/blob/master/data/lineups" TargetMode="External"/><Relationship Id="rId5" Type="http://schemas.openxmlformats.org/officeDocument/2006/relationships/hyperlink" Target="https://github.com/statsbomb/open-data/blob/master/data/events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github.com/statsbomb/open-data/blob/master/data/matches" TargetMode="Externa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developer/neo4j-bloom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neo4j.com/developer/neo4j-browser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developer/neo4j-desktop/" TargetMode="External"/><Relationship Id="rId5" Type="http://schemas.openxmlformats.org/officeDocument/2006/relationships/hyperlink" Target="https://neo4j.com/licensing/" TargetMode="External"/><Relationship Id="rId4" Type="http://schemas.openxmlformats.org/officeDocument/2006/relationships/hyperlink" Target="https://neo4j.com/developer/neo4j-database/" TargetMode="Externa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/neo4j-desktop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neo4j.com/developer/neo4j-deskto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neo4j.com/developer/neo4j-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dreamr.deviantart.com/art/demo-wallpaper-29445667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cserver.org/highway-signs2/i/improvements.html" TargetMode="Externa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fr/photo/1437501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www.flickr.com/photos/jasontabarias/410089652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1">
            <a:extLst>
              <a:ext uri="{FF2B5EF4-FFF2-40B4-BE49-F238E27FC236}">
                <a16:creationId xmlns:a16="http://schemas.microsoft.com/office/drawing/2014/main" id="{89B13B9D-57F9-906D-5DF0-A19ECBCA0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806825"/>
          </a:xfrm>
          <a:prstGeom prst="rect">
            <a:avLst/>
          </a:prstGeom>
          <a:solidFill>
            <a:srgbClr val="0067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GB" altLang="it-IT">
              <a:latin typeface="Calibri" panose="020F0502020204030204" pitchFamily="34" charset="0"/>
            </a:endParaRPr>
          </a:p>
        </p:txBody>
      </p:sp>
      <p:grpSp>
        <p:nvGrpSpPr>
          <p:cNvPr id="4098" name="Group 17">
            <a:extLst>
              <a:ext uri="{FF2B5EF4-FFF2-40B4-BE49-F238E27FC236}">
                <a16:creationId xmlns:a16="http://schemas.microsoft.com/office/drawing/2014/main" id="{277FFACD-F2A4-FB60-9C52-E255A0F33876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4000" cy="4098925"/>
            <a:chOff x="0" y="1738"/>
            <a:chExt cx="5760" cy="2582"/>
          </a:xfrm>
        </p:grpSpPr>
        <p:pic>
          <p:nvPicPr>
            <p:cNvPr id="4102" name="Picture 15" descr="Fondino">
              <a:extLst>
                <a:ext uri="{FF2B5EF4-FFF2-40B4-BE49-F238E27FC236}">
                  <a16:creationId xmlns:a16="http://schemas.microsoft.com/office/drawing/2014/main" id="{7E9E0984-CA99-3D5C-509A-AB552740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3" name="Picture 13" descr="logo +marchio">
              <a:extLst>
                <a:ext uri="{FF2B5EF4-FFF2-40B4-BE49-F238E27FC236}">
                  <a16:creationId xmlns:a16="http://schemas.microsoft.com/office/drawing/2014/main" id="{323B2663-742A-8082-2C54-D6733A79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22"/>
              <a:ext cx="5012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6" descr="fascia">
              <a:extLst>
                <a:ext uri="{FF2B5EF4-FFF2-40B4-BE49-F238E27FC236}">
                  <a16:creationId xmlns:a16="http://schemas.microsoft.com/office/drawing/2014/main" id="{9CDF64A8-DF90-2018-5009-FEA62429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99" name="Titolo 2">
            <a:extLst>
              <a:ext uri="{FF2B5EF4-FFF2-40B4-BE49-F238E27FC236}">
                <a16:creationId xmlns:a16="http://schemas.microsoft.com/office/drawing/2014/main" id="{B72A8509-D101-A943-EC7E-C5ED080353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388" y="117475"/>
            <a:ext cx="6369050" cy="954088"/>
          </a:xfrm>
        </p:spPr>
        <p:txBody>
          <a:bodyPr/>
          <a:lstStyle/>
          <a:p>
            <a:pPr algn="l" eaLnBrk="1" hangingPunct="1"/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Master’s Degree in Engineering in Computer Science</a:t>
            </a:r>
            <a:b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</a:br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Sapienza University of Rome</a:t>
            </a:r>
            <a:b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</a:br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Academic Year 2021-2022</a:t>
            </a:r>
          </a:p>
        </p:txBody>
      </p:sp>
      <p:sp>
        <p:nvSpPr>
          <p:cNvPr id="4100" name="Sottotitolo 3">
            <a:extLst>
              <a:ext uri="{FF2B5EF4-FFF2-40B4-BE49-F238E27FC236}">
                <a16:creationId xmlns:a16="http://schemas.microsoft.com/office/drawing/2014/main" id="{5970A8A3-B3E7-FCDA-1A23-9A891A79E7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55875" y="4906963"/>
            <a:ext cx="6400800" cy="2344737"/>
          </a:xfrm>
        </p:spPr>
        <p:txBody>
          <a:bodyPr/>
          <a:lstStyle/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Course: Data Management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Professor: Prof. Lenzerini Maurizio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Candidate: Carmignani Federico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ID number: 1845479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E-mail: carmignani.1845479@studenti.uniroma1.it</a:t>
            </a:r>
          </a:p>
        </p:txBody>
      </p:sp>
      <p:sp>
        <p:nvSpPr>
          <p:cNvPr id="4101" name="Rettangolo 1">
            <a:extLst>
              <a:ext uri="{FF2B5EF4-FFF2-40B4-BE49-F238E27FC236}">
                <a16:creationId xmlns:a16="http://schemas.microsoft.com/office/drawing/2014/main" id="{484757B4-1B19-9171-BED1-75477781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7181" y="2307035"/>
            <a:ext cx="55387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en-US" sz="2200" dirty="0">
                <a:solidFill>
                  <a:srgbClr val="FFFFFF"/>
                </a:solidFill>
                <a:latin typeface="Helvetica" pitchFamily="2" charset="0"/>
              </a:rPr>
              <a:t>Project Presentation for Data Management</a:t>
            </a:r>
            <a:endParaRPr lang="it-IT" altLang="it-IT" sz="2200" dirty="0">
              <a:latin typeface="Helvetica" pitchFamily="2" charset="0"/>
            </a:endParaRPr>
          </a:p>
        </p:txBody>
      </p:sp>
    </p:spTree>
  </p:cSld>
  <p:clrMapOvr>
    <a:masterClrMapping/>
  </p:clrMapOvr>
  <p:transition spd="slow" advTm="4504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vola 7">
            <a:extLst>
              <a:ext uri="{FF2B5EF4-FFF2-40B4-BE49-F238E27FC236}">
                <a16:creationId xmlns:a16="http://schemas.microsoft.com/office/drawing/2014/main" id="{A8F841E0-A708-E273-DA77-7B8CF9764CD2}"/>
              </a:ext>
            </a:extLst>
          </p:cNvPr>
          <p:cNvSpPr/>
          <p:nvPr/>
        </p:nvSpPr>
        <p:spPr bwMode="auto">
          <a:xfrm>
            <a:off x="142875" y="1290638"/>
            <a:ext cx="1873250" cy="839787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Helvetica" pitchFamily="2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Nuvola 8">
            <a:extLst>
              <a:ext uri="{FF2B5EF4-FFF2-40B4-BE49-F238E27FC236}">
                <a16:creationId xmlns:a16="http://schemas.microsoft.com/office/drawing/2014/main" id="{3B919905-8839-E450-01AC-93BF2CB1031A}"/>
              </a:ext>
            </a:extLst>
          </p:cNvPr>
          <p:cNvSpPr/>
          <p:nvPr/>
        </p:nvSpPr>
        <p:spPr bwMode="auto">
          <a:xfrm>
            <a:off x="2195513" y="1395413"/>
            <a:ext cx="1312862" cy="652462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 dirty="0">
              <a:solidFill>
                <a:srgbClr val="000000"/>
              </a:solidFill>
              <a:latin typeface="Helvetica" pitchFamily="2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0B171B-D602-037A-116D-AAB18F482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36688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Date of birth</a:t>
            </a:r>
          </a:p>
        </p:txBody>
      </p:sp>
      <p:sp>
        <p:nvSpPr>
          <p:cNvPr id="10" name="Nuvola 9">
            <a:extLst>
              <a:ext uri="{FF2B5EF4-FFF2-40B4-BE49-F238E27FC236}">
                <a16:creationId xmlns:a16="http://schemas.microsoft.com/office/drawing/2014/main" id="{FBD75495-8EFC-4ED7-4E5E-7F03CCFED8D6}"/>
              </a:ext>
            </a:extLst>
          </p:cNvPr>
          <p:cNvSpPr/>
          <p:nvPr/>
        </p:nvSpPr>
        <p:spPr bwMode="auto">
          <a:xfrm>
            <a:off x="231775" y="2241550"/>
            <a:ext cx="1331913" cy="755650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Helvetica" pitchFamily="2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Nuvola 10">
            <a:extLst>
              <a:ext uri="{FF2B5EF4-FFF2-40B4-BE49-F238E27FC236}">
                <a16:creationId xmlns:a16="http://schemas.microsoft.com/office/drawing/2014/main" id="{22607770-8236-7F9D-B9C0-6FB54FC094D7}"/>
              </a:ext>
            </a:extLst>
          </p:cNvPr>
          <p:cNvSpPr/>
          <p:nvPr/>
        </p:nvSpPr>
        <p:spPr bwMode="auto">
          <a:xfrm>
            <a:off x="1779588" y="2274888"/>
            <a:ext cx="1584325" cy="566737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Helvetica" pitchFamily="2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A63294-7DA3-6ECF-6425-EA9963736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2379663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Weight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5C9EF3-FF4E-11AD-E9CD-9F2AAD02C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3" y="2360613"/>
            <a:ext cx="935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Score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67A68C2-E96C-26EA-A741-F3F424EB9985}"/>
              </a:ext>
            </a:extLst>
          </p:cNvPr>
          <p:cNvSpPr/>
          <p:nvPr/>
        </p:nvSpPr>
        <p:spPr bwMode="auto">
          <a:xfrm>
            <a:off x="4859338" y="2060575"/>
            <a:ext cx="3816350" cy="65246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Helvetica" pitchFamily="2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B2BFC0-BBBD-E539-C605-9D7739889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313" y="1398588"/>
            <a:ext cx="3671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00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it-IT" altLang="it-IT" sz="2000" b="1">
                <a:solidFill>
                  <a:schemeClr val="tx1"/>
                </a:solidFill>
                <a:latin typeface="Helvetica" pitchFamily="2" charset="0"/>
              </a:rPr>
              <a:t>It is possible to answer to:</a:t>
            </a:r>
          </a:p>
          <a:p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«Players under 25 with the best winning rate in Serie A?»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36470C-31DE-FAAC-0995-E96A749BD648}"/>
              </a:ext>
            </a:extLst>
          </p:cNvPr>
          <p:cNvCxnSpPr>
            <a:cxnSpLocks/>
          </p:cNvCxnSpPr>
          <p:nvPr/>
        </p:nvCxnSpPr>
        <p:spPr bwMode="auto">
          <a:xfrm>
            <a:off x="5543550" y="2705100"/>
            <a:ext cx="0" cy="568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E5AA5D2-8687-32E7-B409-36B3AFFE2363}"/>
              </a:ext>
            </a:extLst>
          </p:cNvPr>
          <p:cNvCxnSpPr>
            <a:cxnSpLocks/>
          </p:cNvCxnSpPr>
          <p:nvPr/>
        </p:nvCxnSpPr>
        <p:spPr bwMode="auto">
          <a:xfrm>
            <a:off x="7135813" y="2713038"/>
            <a:ext cx="0" cy="560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DC4F697-2AAB-CB28-0F57-65332C8DEDC8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>
            <a:off x="7150100" y="3741738"/>
            <a:ext cx="0" cy="501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912A1E5-5448-C03C-BE15-033C4397A0F1}"/>
              </a:ext>
            </a:extLst>
          </p:cNvPr>
          <p:cNvCxnSpPr>
            <a:cxnSpLocks/>
          </p:cNvCxnSpPr>
          <p:nvPr/>
        </p:nvCxnSpPr>
        <p:spPr bwMode="auto">
          <a:xfrm>
            <a:off x="5543550" y="3751263"/>
            <a:ext cx="0" cy="48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CE0E4A5-8A79-780C-B85E-457D5BEB39BD}"/>
              </a:ext>
            </a:extLst>
          </p:cNvPr>
          <p:cNvSpPr txBox="1"/>
          <p:nvPr/>
        </p:nvSpPr>
        <p:spPr>
          <a:xfrm>
            <a:off x="4263397" y="3273757"/>
            <a:ext cx="2664296" cy="47705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it-IT" sz="2500" b="1" u="sng" dirty="0" err="1">
                <a:ln/>
                <a:solidFill>
                  <a:schemeClr val="accent4"/>
                </a:solidFill>
                <a:latin typeface="Helvetica" pitchFamily="2" charset="0"/>
              </a:rPr>
              <a:t>Flexibility</a:t>
            </a:r>
            <a:endParaRPr lang="it-IT" sz="2500" b="1" u="sng" dirty="0">
              <a:ln/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41E7AE4-5876-7AB6-C02C-FA7B60C9B5EA}"/>
              </a:ext>
            </a:extLst>
          </p:cNvPr>
          <p:cNvSpPr txBox="1"/>
          <p:nvPr/>
        </p:nvSpPr>
        <p:spPr>
          <a:xfrm>
            <a:off x="6177722" y="3264756"/>
            <a:ext cx="1944216" cy="477054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it-IT" sz="2500" b="1" u="sng" dirty="0">
                <a:ln/>
                <a:solidFill>
                  <a:schemeClr val="accent4"/>
                </a:solidFill>
                <a:latin typeface="Helvetica" pitchFamily="2" charset="0"/>
              </a:rPr>
              <a:t>Power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A221877-48A5-7CE0-1863-03FA397C1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4654550"/>
            <a:ext cx="44640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t-IT" altLang="it-IT" sz="1500" b="1" i="1">
                <a:solidFill>
                  <a:schemeClr val="tx1"/>
                </a:solidFill>
                <a:latin typeface="Helvetica" pitchFamily="2" charset="0"/>
              </a:rPr>
              <a:t>Complex questions involving relationships with every aspect of the data</a:t>
            </a:r>
          </a:p>
        </p:txBody>
      </p:sp>
      <p:sp>
        <p:nvSpPr>
          <p:cNvPr id="16401" name="CasellaDiTesto 20">
            <a:extLst>
              <a:ext uri="{FF2B5EF4-FFF2-40B4-BE49-F238E27FC236}">
                <a16:creationId xmlns:a16="http://schemas.microsoft.com/office/drawing/2014/main" id="{426A7D57-D71D-3769-1A67-A6686D7C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F4B49D8-FAF6-2C4E-0CC8-DDA474BD2205}"/>
              </a:ext>
            </a:extLst>
          </p:cNvPr>
          <p:cNvCxnSpPr/>
          <p:nvPr/>
        </p:nvCxnSpPr>
        <p:spPr bwMode="auto">
          <a:xfrm>
            <a:off x="1231900" y="2108200"/>
            <a:ext cx="0" cy="14446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F248EB47-EBB1-4658-27D6-0519DDE2DBE9}"/>
              </a:ext>
            </a:extLst>
          </p:cNvPr>
          <p:cNvCxnSpPr>
            <a:cxnSpLocks/>
          </p:cNvCxnSpPr>
          <p:nvPr/>
        </p:nvCxnSpPr>
        <p:spPr bwMode="auto">
          <a:xfrm flipV="1">
            <a:off x="2392363" y="1917700"/>
            <a:ext cx="1587" cy="3952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C92D9B0E-9BCA-78C4-A2B6-0EBBD578025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844675" y="1874838"/>
            <a:ext cx="241300" cy="4746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33F32D31-4990-A8B8-F1A6-236E8794B99B}"/>
              </a:ext>
            </a:extLst>
          </p:cNvPr>
          <p:cNvCxnSpPr>
            <a:cxnSpLocks/>
          </p:cNvCxnSpPr>
          <p:nvPr/>
        </p:nvCxnSpPr>
        <p:spPr bwMode="auto">
          <a:xfrm flipH="1">
            <a:off x="1504950" y="2522538"/>
            <a:ext cx="298450" cy="47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reccia destra 33">
            <a:extLst>
              <a:ext uri="{FF2B5EF4-FFF2-40B4-BE49-F238E27FC236}">
                <a16:creationId xmlns:a16="http://schemas.microsoft.com/office/drawing/2014/main" id="{D59B4EBD-2904-DA93-9EE2-BA93043E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2074863"/>
            <a:ext cx="1008062" cy="431800"/>
          </a:xfrm>
          <a:prstGeom prst="rightArrow">
            <a:avLst>
              <a:gd name="adj1" fmla="val 50000"/>
              <a:gd name="adj2" fmla="val 4994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8C99B58-A687-35E6-E8C4-9350D8F0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1501775"/>
            <a:ext cx="903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Height</a:t>
            </a:r>
          </a:p>
        </p:txBody>
      </p:sp>
      <p:sp>
        <p:nvSpPr>
          <p:cNvPr id="43" name="Anello 42">
            <a:extLst>
              <a:ext uri="{FF2B5EF4-FFF2-40B4-BE49-F238E27FC236}">
                <a16:creationId xmlns:a16="http://schemas.microsoft.com/office/drawing/2014/main" id="{06C4615A-F396-A63C-D725-CAE3169459B9}"/>
              </a:ext>
            </a:extLst>
          </p:cNvPr>
          <p:cNvSpPr/>
          <p:nvPr/>
        </p:nvSpPr>
        <p:spPr bwMode="auto">
          <a:xfrm>
            <a:off x="4130675" y="4270375"/>
            <a:ext cx="4762500" cy="1323975"/>
          </a:xfrm>
          <a:prstGeom prst="donut">
            <a:avLst>
              <a:gd name="adj" fmla="val 128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" name="Immagine 48" descr="Immagine che contiene testo, quotidiano, ricevuta&#10;&#10;Descrizione generata automaticamente">
            <a:extLst>
              <a:ext uri="{FF2B5EF4-FFF2-40B4-BE49-F238E27FC236}">
                <a16:creationId xmlns:a16="http://schemas.microsoft.com/office/drawing/2014/main" id="{AC29CE9A-568D-ACE3-C02A-0D573C62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2" y="3301573"/>
            <a:ext cx="3402035" cy="23377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2986337B-0E69-00D8-6F33-79F4AA8B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30" grpId="0"/>
      <p:bldP spid="34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B7674BBC-E08F-49A4-DB15-7B0DC92DD9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052513"/>
            <a:ext cx="7343775" cy="504825"/>
          </a:xfrm>
        </p:spPr>
        <p:txBody>
          <a:bodyPr/>
          <a:lstStyle/>
          <a:p>
            <a:r>
              <a:rPr lang="en-US" altLang="it-IT" sz="2000">
                <a:latin typeface="Helvetica" pitchFamily="2" charset="0"/>
              </a:rPr>
              <a:t>Let’s think on obtaining the players of a team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8AC2047-9E59-DE3D-73E3-CDDB9727D7C7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8788" y="2443163"/>
            <a:ext cx="168275" cy="35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1572E81-CC09-0E30-B942-22D04EF6981A}"/>
              </a:ext>
            </a:extLst>
          </p:cNvPr>
          <p:cNvCxnSpPr>
            <a:cxnSpLocks/>
          </p:cNvCxnSpPr>
          <p:nvPr/>
        </p:nvCxnSpPr>
        <p:spPr bwMode="auto">
          <a:xfrm>
            <a:off x="4711700" y="2401888"/>
            <a:ext cx="6350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ECBC75-2BD2-3D84-195F-144CAABBF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084263"/>
            <a:ext cx="2120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Constant Time in a Graph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381654A-DD70-E36A-13E1-0035DC6EA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2074863"/>
            <a:ext cx="370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But the schema can be deep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72C163-E2A1-892E-0F58-8274603B6CD7}"/>
              </a:ext>
            </a:extLst>
          </p:cNvPr>
          <p:cNvSpPr txBox="1"/>
          <p:nvPr/>
        </p:nvSpPr>
        <p:spPr>
          <a:xfrm>
            <a:off x="468313" y="2884488"/>
            <a:ext cx="172720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it-IT" sz="1800" dirty="0" err="1">
                <a:solidFill>
                  <a:srgbClr val="000000"/>
                </a:solidFill>
                <a:latin typeface="Helvetica" pitchFamily="2" charset="0"/>
              </a:rPr>
              <a:t>Player’s</a:t>
            </a:r>
            <a:r>
              <a:rPr lang="it-IT" sz="1800" dirty="0">
                <a:solidFill>
                  <a:srgbClr val="000000"/>
                </a:solidFill>
                <a:latin typeface="Helvetica" pitchFamily="2" charset="0"/>
              </a:rPr>
              <a:t> performance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EB8772-C207-51F6-A96B-39DA63ACE061}"/>
              </a:ext>
            </a:extLst>
          </p:cNvPr>
          <p:cNvSpPr txBox="1"/>
          <p:nvPr/>
        </p:nvSpPr>
        <p:spPr>
          <a:xfrm>
            <a:off x="1947863" y="3933825"/>
            <a:ext cx="3097212" cy="923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it-IT" sz="1800" dirty="0" err="1">
                <a:solidFill>
                  <a:srgbClr val="000000"/>
                </a:solidFill>
                <a:latin typeface="Helvetica" pitchFamily="2" charset="0"/>
              </a:rPr>
              <a:t>Transformative</a:t>
            </a:r>
            <a:r>
              <a:rPr lang="it-IT" sz="18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800" dirty="0" err="1">
                <a:solidFill>
                  <a:srgbClr val="000000"/>
                </a:solidFill>
                <a:latin typeface="Helvetica" pitchFamily="2" charset="0"/>
              </a:rPr>
              <a:t>valuable</a:t>
            </a:r>
            <a:endParaRPr lang="it-IT" sz="1800" dirty="0">
              <a:solidFill>
                <a:srgbClr val="000000"/>
              </a:solidFill>
              <a:latin typeface="Helvetica" pitchFamily="2" charset="0"/>
            </a:endParaRPr>
          </a:p>
          <a:p>
            <a:pPr algn="ctr">
              <a:defRPr/>
            </a:pPr>
            <a:r>
              <a:rPr lang="it-IT" sz="1800" dirty="0">
                <a:solidFill>
                  <a:srgbClr val="000000"/>
                </a:solidFill>
                <a:latin typeface="Helvetica" pitchFamily="2" charset="0"/>
              </a:rPr>
              <a:t>way for Sports Data: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</a:rPr>
              <a:t>numbers</a:t>
            </a:r>
            <a:r>
              <a:rPr lang="it-IT" sz="1800" dirty="0">
                <a:solidFill>
                  <a:schemeClr val="tx1"/>
                </a:solidFill>
                <a:latin typeface="Helvetica" pitchFamily="2" charset="0"/>
              </a:rPr>
              <a:t> and </a:t>
            </a:r>
            <a:r>
              <a:rPr lang="it-IT" sz="1800" dirty="0" err="1">
                <a:solidFill>
                  <a:schemeClr val="tx1"/>
                </a:solidFill>
                <a:latin typeface="Helvetica" pitchFamily="2" charset="0"/>
              </a:rPr>
              <a:t>relationships</a:t>
            </a:r>
            <a:endParaRPr lang="it-IT" sz="18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C7AF2DF-AD6C-A0A1-FFD9-A885C2E74D2B}"/>
              </a:ext>
            </a:extLst>
          </p:cNvPr>
          <p:cNvSpPr txBox="1"/>
          <p:nvPr/>
        </p:nvSpPr>
        <p:spPr>
          <a:xfrm>
            <a:off x="4289425" y="2919413"/>
            <a:ext cx="151130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it-IT" sz="1800" dirty="0" err="1">
                <a:solidFill>
                  <a:srgbClr val="000000"/>
                </a:solidFill>
                <a:latin typeface="Helvetica" pitchFamily="2" charset="0"/>
              </a:rPr>
              <a:t>Player’s</a:t>
            </a:r>
            <a:r>
              <a:rPr lang="it-IT" sz="1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Helvetica" pitchFamily="2" charset="0"/>
              </a:rPr>
              <a:t>opponents</a:t>
            </a:r>
            <a:endParaRPr lang="it-IT" sz="18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17417" name="CasellaDiTesto 16">
            <a:extLst>
              <a:ext uri="{FF2B5EF4-FFF2-40B4-BE49-F238E27FC236}">
                <a16:creationId xmlns:a16="http://schemas.microsoft.com/office/drawing/2014/main" id="{536C66B4-6ABA-23F8-CE74-28BBE5EA8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4BDF0C50-0E1E-2443-C64B-3BCEFA1F1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052513"/>
            <a:ext cx="1009650" cy="431800"/>
          </a:xfrm>
          <a:prstGeom prst="rightArrow">
            <a:avLst>
              <a:gd name="adj1" fmla="val 50000"/>
              <a:gd name="adj2" fmla="val 5002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20" name="Freccia destra 19">
            <a:extLst>
              <a:ext uri="{FF2B5EF4-FFF2-40B4-BE49-F238E27FC236}">
                <a16:creationId xmlns:a16="http://schemas.microsoft.com/office/drawing/2014/main" id="{47E84775-C7E5-0EAD-638C-CE390614E28E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952751" y="1579562"/>
            <a:ext cx="646112" cy="442913"/>
          </a:xfrm>
          <a:prstGeom prst="rightArrow">
            <a:avLst>
              <a:gd name="adj1" fmla="val 50000"/>
              <a:gd name="adj2" fmla="val 4985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2" name="Anello 1">
            <a:extLst>
              <a:ext uri="{FF2B5EF4-FFF2-40B4-BE49-F238E27FC236}">
                <a16:creationId xmlns:a16="http://schemas.microsoft.com/office/drawing/2014/main" id="{B5E17961-942F-B030-098F-F1EA0CB859FC}"/>
              </a:ext>
            </a:extLst>
          </p:cNvPr>
          <p:cNvSpPr/>
          <p:nvPr/>
        </p:nvSpPr>
        <p:spPr bwMode="auto">
          <a:xfrm>
            <a:off x="14288" y="2667000"/>
            <a:ext cx="1404937" cy="817563"/>
          </a:xfrm>
          <a:prstGeom prst="donut">
            <a:avLst>
              <a:gd name="adj" fmla="val 300"/>
            </a:avLst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4A93D63F-E33D-7B5B-C3D9-042D91E77051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657475" y="2892425"/>
            <a:ext cx="1236663" cy="442913"/>
          </a:xfrm>
          <a:prstGeom prst="rightArrow">
            <a:avLst>
              <a:gd name="adj1" fmla="val 50000"/>
              <a:gd name="adj2" fmla="val 49831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23" name="Immagine 22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12935517-AC3C-0302-C5FF-4D3BB10B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1406525"/>
            <a:ext cx="9499600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F2A800D-AD2B-7654-35EE-61AE8FD0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olo 1">
            <a:extLst>
              <a:ext uri="{FF2B5EF4-FFF2-40B4-BE49-F238E27FC236}">
                <a16:creationId xmlns:a16="http://schemas.microsoft.com/office/drawing/2014/main" id="{134A6EF2-313E-6500-5190-1B346C0E7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981075"/>
            <a:ext cx="8424863" cy="504825"/>
          </a:xfrm>
        </p:spPr>
        <p:txBody>
          <a:bodyPr/>
          <a:lstStyle/>
          <a:p>
            <a:r>
              <a:rPr lang="it-IT" altLang="it-IT" sz="3000" u="sng">
                <a:latin typeface="Helvetica" pitchFamily="2" charset="0"/>
              </a:rPr>
              <a:t>DATASET: COMPOSITION AND CONTENT</a:t>
            </a:r>
          </a:p>
        </p:txBody>
      </p:sp>
      <p:sp>
        <p:nvSpPr>
          <p:cNvPr id="18434" name="Rettangolo 5">
            <a:extLst>
              <a:ext uri="{FF2B5EF4-FFF2-40B4-BE49-F238E27FC236}">
                <a16:creationId xmlns:a16="http://schemas.microsoft.com/office/drawing/2014/main" id="{81D3FF04-619E-AAA0-AE7E-3A0C3BCA1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1658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A6C685-17C7-3A82-9D85-99BA18D11370}"/>
              </a:ext>
            </a:extLst>
          </p:cNvPr>
          <p:cNvSpPr txBox="1"/>
          <p:nvPr/>
        </p:nvSpPr>
        <p:spPr>
          <a:xfrm>
            <a:off x="395288" y="1628775"/>
            <a:ext cx="7704137" cy="3046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The dataset </a:t>
            </a:r>
            <a:r>
              <a:rPr lang="it-IT" sz="1600" dirty="0" err="1">
                <a:solidFill>
                  <a:srgbClr val="000000"/>
                </a:solidFill>
                <a:latin typeface="Helvetica" pitchFamily="2" charset="0"/>
              </a:rPr>
              <a:t>used</a:t>
            </a: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600" dirty="0" err="1">
                <a:solidFill>
                  <a:srgbClr val="000000"/>
                </a:solidFill>
                <a:latin typeface="Helvetica" pitchFamily="2" charset="0"/>
              </a:rPr>
              <a:t>this</a:t>
            </a: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 project </a:t>
            </a:r>
            <a:r>
              <a:rPr lang="it-IT" sz="16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Helvetica" pitchFamily="2" charset="0"/>
              </a:rPr>
              <a:t>composed</a:t>
            </a: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 of 2 </a:t>
            </a:r>
            <a:r>
              <a:rPr lang="it-IT" sz="1600" dirty="0" err="1">
                <a:solidFill>
                  <a:srgbClr val="000000"/>
                </a:solidFill>
                <a:latin typeface="Helvetica" pitchFamily="2" charset="0"/>
              </a:rPr>
              <a:t>main</a:t>
            </a:r>
            <a:r>
              <a:rPr lang="it-IT" sz="1600" dirty="0">
                <a:solidFill>
                  <a:srgbClr val="000000"/>
                </a:solidFill>
                <a:latin typeface="Helvetica" pitchFamily="2" charset="0"/>
              </a:rPr>
              <a:t> open-source (sub)datasets:</a:t>
            </a:r>
          </a:p>
          <a:p>
            <a:pPr>
              <a:defRPr/>
            </a:pPr>
            <a:endParaRPr lang="it-IT" sz="16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it-IT" sz="1600" b="1" dirty="0" err="1">
                <a:solidFill>
                  <a:srgbClr val="000000"/>
                </a:solidFill>
                <a:latin typeface="Helvetica" pitchFamily="2" charset="0"/>
              </a:rPr>
              <a:t>StatsBomb</a:t>
            </a:r>
            <a:r>
              <a:rPr lang="it-IT" sz="1600" b="1" dirty="0">
                <a:solidFill>
                  <a:srgbClr val="000000"/>
                </a:solidFill>
                <a:latin typeface="Helvetica" pitchFamily="2" charset="0"/>
              </a:rPr>
              <a:t> dataset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endParaRPr lang="it-IT" sz="1600" b="1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it-IT" sz="1600" b="1" dirty="0" err="1">
                <a:solidFill>
                  <a:srgbClr val="000000"/>
                </a:solidFill>
                <a:latin typeface="Helvetica" pitchFamily="2" charset="0"/>
              </a:rPr>
              <a:t>Transfermarkt</a:t>
            </a:r>
            <a:r>
              <a:rPr lang="it-IT" sz="1600" b="1" dirty="0">
                <a:solidFill>
                  <a:srgbClr val="000000"/>
                </a:solidFill>
                <a:latin typeface="Helvetica" pitchFamily="2" charset="0"/>
              </a:rPr>
              <a:t> dataset </a:t>
            </a:r>
          </a:p>
          <a:p>
            <a:pPr>
              <a:defRPr/>
            </a:pPr>
            <a:endParaRPr lang="it-IT" sz="16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9" name="Immagine 8" descr="Immagine che contiene testo, monitor, screenshot, interni&#10;&#10;Descrizione generata automaticamente">
            <a:extLst>
              <a:ext uri="{FF2B5EF4-FFF2-40B4-BE49-F238E27FC236}">
                <a16:creationId xmlns:a16="http://schemas.microsoft.com/office/drawing/2014/main" id="{1EDDBA65-1000-36A8-E77E-82AD06C5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36" y="2048414"/>
            <a:ext cx="4533487" cy="1723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81E763-CAC4-7F62-D379-5756AC0F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23" y="4005065"/>
            <a:ext cx="4572000" cy="1968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26101E7-5116-C296-6EE4-FBB6534C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35B735-8AEA-6216-B22D-FAAE59D7A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1601788"/>
            <a:ext cx="9036050" cy="4608512"/>
          </a:xfrm>
        </p:spPr>
        <p:txBody>
          <a:bodyPr/>
          <a:lstStyle/>
          <a:p>
            <a:pPr>
              <a:defRPr/>
            </a:pPr>
            <a:r>
              <a:rPr lang="it-IT" sz="1700" dirty="0">
                <a:latin typeface="Helvetica" pitchFamily="2" charset="0"/>
              </a:rPr>
              <a:t>The goal </a:t>
            </a:r>
            <a:r>
              <a:rPr lang="it-IT" sz="1700" dirty="0" err="1">
                <a:latin typeface="Helvetica" pitchFamily="2" charset="0"/>
              </a:rPr>
              <a:t>is</a:t>
            </a:r>
            <a:r>
              <a:rPr lang="it-IT" sz="1700" dirty="0">
                <a:latin typeface="Helvetica" pitchFamily="2" charset="0"/>
              </a:rPr>
              <a:t> to import and </a:t>
            </a:r>
            <a:r>
              <a:rPr lang="it-IT" sz="1700" dirty="0" err="1">
                <a:latin typeface="Helvetica" pitchFamily="2" charset="0"/>
              </a:rPr>
              <a:t>analyse</a:t>
            </a:r>
            <a:r>
              <a:rPr lang="it-IT" sz="1700" dirty="0">
                <a:latin typeface="Helvetica" pitchFamily="2" charset="0"/>
              </a:rPr>
              <a:t> </a:t>
            </a:r>
            <a:r>
              <a:rPr lang="it-IT" sz="1700" b="1" dirty="0">
                <a:solidFill>
                  <a:schemeClr val="tx1"/>
                </a:solidFill>
                <a:latin typeface="Helvetica" pitchFamily="2" charset="0"/>
              </a:rPr>
              <a:t>football transfers.</a:t>
            </a:r>
          </a:p>
          <a:p>
            <a:pPr>
              <a:defRPr/>
            </a:pPr>
            <a:r>
              <a:rPr lang="it-IT" sz="1700" dirty="0">
                <a:latin typeface="Helvetica" pitchFamily="2" charset="0"/>
              </a:rPr>
              <a:t>A </a:t>
            </a:r>
            <a:r>
              <a:rPr lang="it-IT" sz="1700" dirty="0" err="1">
                <a:latin typeface="Helvetica" pitchFamily="2" charset="0"/>
              </a:rPr>
              <a:t>bunch</a:t>
            </a:r>
            <a:r>
              <a:rPr lang="it-IT" sz="1700" dirty="0">
                <a:latin typeface="Helvetica" pitchFamily="2" charset="0"/>
              </a:rPr>
              <a:t> of transfers </a:t>
            </a:r>
            <a:r>
              <a:rPr lang="it-IT" sz="1700" dirty="0" err="1">
                <a:latin typeface="Helvetica" pitchFamily="2" charset="0"/>
              </a:rPr>
              <a:t>has</a:t>
            </a:r>
            <a:r>
              <a:rPr lang="it-IT" sz="1700" dirty="0">
                <a:latin typeface="Helvetica" pitchFamily="2" charset="0"/>
              </a:rPr>
              <a:t> </a:t>
            </a:r>
            <a:r>
              <a:rPr lang="it-IT" sz="1700" dirty="0" err="1">
                <a:latin typeface="Helvetica" pitchFamily="2" charset="0"/>
              </a:rPr>
              <a:t>been</a:t>
            </a:r>
            <a:r>
              <a:rPr lang="it-IT" sz="1700" dirty="0">
                <a:latin typeface="Helvetica" pitchFamily="2" charset="0"/>
              </a:rPr>
              <a:t> </a:t>
            </a:r>
            <a:r>
              <a:rPr lang="it-IT" sz="1700" dirty="0" err="1">
                <a:latin typeface="Helvetica" pitchFamily="2" charset="0"/>
              </a:rPr>
              <a:t>inserted</a:t>
            </a:r>
            <a:r>
              <a:rPr lang="it-IT" sz="1700" dirty="0">
                <a:latin typeface="Helvetica" pitchFamily="2" charset="0"/>
              </a:rPr>
              <a:t> </a:t>
            </a:r>
            <a:r>
              <a:rPr lang="it-IT" sz="1700" dirty="0" err="1">
                <a:latin typeface="Helvetica" pitchFamily="2" charset="0"/>
              </a:rPr>
              <a:t>into</a:t>
            </a:r>
            <a:r>
              <a:rPr lang="it-IT" sz="1700" dirty="0">
                <a:latin typeface="Helvetica" pitchFamily="2" charset="0"/>
              </a:rPr>
              <a:t> a </a:t>
            </a:r>
            <a:r>
              <a:rPr lang="it-IT" sz="1700" b="1" dirty="0">
                <a:solidFill>
                  <a:schemeClr val="tx1"/>
                </a:solidFill>
                <a:latin typeface="Helvetica" pitchFamily="2" charset="0"/>
              </a:rPr>
              <a:t>CSV file </a:t>
            </a:r>
            <a:r>
              <a:rPr lang="it-IT" sz="1700" dirty="0">
                <a:latin typeface="Helvetica" pitchFamily="2" charset="0"/>
              </a:rPr>
              <a:t>to make </a:t>
            </a:r>
            <a:r>
              <a:rPr lang="it-IT" sz="1700" dirty="0" err="1">
                <a:latin typeface="Helvetica" pitchFamily="2" charset="0"/>
              </a:rPr>
              <a:t>practice</a:t>
            </a:r>
            <a:r>
              <a:rPr lang="it-IT" sz="1700" dirty="0">
                <a:latin typeface="Helvetica" pitchFamily="2" charset="0"/>
              </a:rPr>
              <a:t> with </a:t>
            </a:r>
            <a:r>
              <a:rPr lang="it-IT" sz="1700" dirty="0" err="1">
                <a:latin typeface="Helvetica" pitchFamily="2" charset="0"/>
              </a:rPr>
              <a:t>this</a:t>
            </a:r>
            <a:r>
              <a:rPr lang="it-IT" sz="1700" dirty="0">
                <a:latin typeface="Helvetica" pitchFamily="2" charset="0"/>
              </a:rPr>
              <a:t> dataset</a:t>
            </a:r>
            <a:r>
              <a:rPr lang="it-IT" sz="2000" dirty="0">
                <a:latin typeface="Helvetica" pitchFamily="2" charset="0"/>
              </a:rPr>
              <a:t>.</a:t>
            </a:r>
            <a:endParaRPr lang="it-IT" sz="2000" b="1" dirty="0">
              <a:solidFill>
                <a:schemeClr val="tx1"/>
              </a:solidFill>
              <a:latin typeface="Helvetica" pitchFamily="2" charset="0"/>
            </a:endParaRPr>
          </a:p>
          <a:p>
            <a:pPr marL="0" indent="0">
              <a:buFontTx/>
              <a:buNone/>
              <a:defRPr/>
            </a:pPr>
            <a:endParaRPr lang="it-IT" sz="2000" dirty="0">
              <a:latin typeface="Helvetica" pitchFamily="2" charset="0"/>
            </a:endParaRPr>
          </a:p>
        </p:txBody>
      </p:sp>
      <p:sp>
        <p:nvSpPr>
          <p:cNvPr id="19458" name="Rettangolo 3">
            <a:extLst>
              <a:ext uri="{FF2B5EF4-FFF2-40B4-BE49-F238E27FC236}">
                <a16:creationId xmlns:a16="http://schemas.microsoft.com/office/drawing/2014/main" id="{1D68E5D7-9FCE-B24F-A4DE-4EE35A28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9459" name="Immagine 4">
            <a:extLst>
              <a:ext uri="{FF2B5EF4-FFF2-40B4-BE49-F238E27FC236}">
                <a16:creationId xmlns:a16="http://schemas.microsoft.com/office/drawing/2014/main" id="{19360B00-3B3B-08D5-C774-45D4B8614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4950"/>
            <a:ext cx="352742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magine 10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1F787771-96C4-327E-BA24-FBD7A2E0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36912"/>
            <a:ext cx="4338228" cy="317253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F03EFB-FE1D-80E5-F531-EE80281CB678}"/>
              </a:ext>
            </a:extLst>
          </p:cNvPr>
          <p:cNvSpPr txBox="1"/>
          <p:nvPr/>
        </p:nvSpPr>
        <p:spPr>
          <a:xfrm>
            <a:off x="209550" y="2868613"/>
            <a:ext cx="4094163" cy="2447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is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possible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to 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retrieve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using</a:t>
            </a: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 the following URL:</a:t>
            </a:r>
          </a:p>
          <a:p>
            <a:pPr>
              <a:defRPr/>
            </a:pPr>
            <a:endParaRPr lang="it-IT" sz="1700" b="1" i="1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endParaRPr lang="it-IT" sz="1700" b="1" i="1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endParaRPr lang="it-IT" sz="1700" b="1" i="1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endParaRPr lang="it-IT" sz="1700" b="1" i="1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r>
              <a:rPr lang="it-IT" sz="1700" b="1" i="1" dirty="0">
                <a:solidFill>
                  <a:schemeClr val="tx1"/>
                </a:solidFill>
                <a:latin typeface="Helvetica" pitchFamily="2" charset="0"/>
              </a:rPr>
              <a:t>https://s3-eu-west-1.amazonaws.com/football-transfers.neo4j.com/transfers-</a:t>
            </a:r>
            <a:r>
              <a:rPr lang="it-IT" sz="1700" b="1" i="1" dirty="0" err="1">
                <a:solidFill>
                  <a:schemeClr val="tx1"/>
                </a:solidFill>
                <a:latin typeface="Helvetica" pitchFamily="2" charset="0"/>
              </a:rPr>
              <a:t>all.csv</a:t>
            </a:r>
            <a:endParaRPr lang="it-IT" sz="1700" b="1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C6CCB9FD-D3D6-895A-ED31-8827CB9198AE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1439863" y="3689350"/>
            <a:ext cx="863600" cy="441325"/>
          </a:xfrm>
          <a:prstGeom prst="rightArrow">
            <a:avLst>
              <a:gd name="adj1" fmla="val 50000"/>
              <a:gd name="adj2" fmla="val 5001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13F148-1486-F0A4-3FDD-5B0C41AC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asellaDiTesto 3">
            <a:extLst>
              <a:ext uri="{FF2B5EF4-FFF2-40B4-BE49-F238E27FC236}">
                <a16:creationId xmlns:a16="http://schemas.microsoft.com/office/drawing/2014/main" id="{99D947F7-BC6B-61FF-623A-0F1902640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5832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Transfermarkt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dataset </a:t>
            </a:r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structure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as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a CSV file:</a:t>
            </a:r>
          </a:p>
        </p:txBody>
      </p:sp>
      <p:sp>
        <p:nvSpPr>
          <p:cNvPr id="5" name="Freccia destra 4">
            <a:extLst>
              <a:ext uri="{FF2B5EF4-FFF2-40B4-BE49-F238E27FC236}">
                <a16:creationId xmlns:a16="http://schemas.microsoft.com/office/drawing/2014/main" id="{3D08CFD2-AF0F-0A98-C1BB-EAC080BEC98D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195513" y="1619250"/>
            <a:ext cx="587375" cy="441325"/>
          </a:xfrm>
          <a:prstGeom prst="rightArrow">
            <a:avLst>
              <a:gd name="adj1" fmla="val 50000"/>
              <a:gd name="adj2" fmla="val 501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EB0BF76-8C45-0D23-D63E-72D745B1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7632848" cy="3528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2284F19-0F4C-0A0C-C7C0-467E3962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asellaDiTesto 3">
            <a:extLst>
              <a:ext uri="{FF2B5EF4-FFF2-40B4-BE49-F238E27FC236}">
                <a16:creationId xmlns:a16="http://schemas.microsoft.com/office/drawing/2014/main" id="{5449B002-AD97-1DD0-8C47-F429D9A9F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5976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Transfermarkt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dataset </a:t>
            </a:r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structure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as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a CSV file:</a:t>
            </a:r>
          </a:p>
        </p:txBody>
      </p:sp>
      <p:sp>
        <p:nvSpPr>
          <p:cNvPr id="5" name="Freccia destra 4">
            <a:extLst>
              <a:ext uri="{FF2B5EF4-FFF2-40B4-BE49-F238E27FC236}">
                <a16:creationId xmlns:a16="http://schemas.microsoft.com/office/drawing/2014/main" id="{FD727D63-1CE1-32D5-4DC9-97D402D96A50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195513" y="1619250"/>
            <a:ext cx="587375" cy="441325"/>
          </a:xfrm>
          <a:prstGeom prst="rightArrow">
            <a:avLst>
              <a:gd name="adj1" fmla="val 50000"/>
              <a:gd name="adj2" fmla="val 501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7" name="Immagine 6" descr="Immagine che contiene testo, elettronico, computer&#10;&#10;Descrizione generata automaticamente">
            <a:extLst>
              <a:ext uri="{FF2B5EF4-FFF2-40B4-BE49-F238E27FC236}">
                <a16:creationId xmlns:a16="http://schemas.microsoft.com/office/drawing/2014/main" id="{AF274144-0219-42E0-E32A-9AEFB88B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54256"/>
            <a:ext cx="7613364" cy="3672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A9B47E8-0074-A7A3-9787-3CCF2B41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BD0288-1159-B7AB-2D91-0F6396AC5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1319213"/>
            <a:ext cx="9036050" cy="4608512"/>
          </a:xfrm>
        </p:spPr>
        <p:txBody>
          <a:bodyPr/>
          <a:lstStyle/>
          <a:p>
            <a:pPr>
              <a:defRPr/>
            </a:pP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StatsBomb</a:t>
            </a:r>
            <a:r>
              <a:rPr lang="it-IT" sz="1500" dirty="0">
                <a:latin typeface="Helvetica" pitchFamily="2" charset="0"/>
              </a:rPr>
              <a:t> are </a:t>
            </a:r>
            <a:r>
              <a:rPr lang="it-IT" sz="1500" dirty="0" err="1">
                <a:latin typeface="Helvetica" pitchFamily="2" charset="0"/>
              </a:rPr>
              <a:t>committed</a:t>
            </a:r>
            <a:r>
              <a:rPr lang="it-IT" sz="1500" dirty="0">
                <a:latin typeface="Helvetica" pitchFamily="2" charset="0"/>
              </a:rPr>
              <a:t> to 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sharing new data and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research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publicly</a:t>
            </a:r>
            <a:r>
              <a:rPr lang="it-IT" sz="1500" b="1" dirty="0">
                <a:latin typeface="Helvetica" pitchFamily="2" charset="0"/>
              </a:rPr>
              <a:t> </a:t>
            </a:r>
            <a:r>
              <a:rPr lang="it-IT" sz="1500" dirty="0">
                <a:latin typeface="Helvetica" pitchFamily="2" charset="0"/>
              </a:rPr>
              <a:t>to </a:t>
            </a:r>
            <a:r>
              <a:rPr lang="it-IT" sz="1500" dirty="0" err="1">
                <a:latin typeface="Helvetica" pitchFamily="2" charset="0"/>
              </a:rPr>
              <a:t>enhance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understanding</a:t>
            </a:r>
            <a:r>
              <a:rPr lang="it-IT" sz="1500" dirty="0">
                <a:latin typeface="Helvetica" pitchFamily="2" charset="0"/>
              </a:rPr>
              <a:t> of the game of Football. </a:t>
            </a:r>
            <a:r>
              <a:rPr lang="it-IT" sz="1500" dirty="0" err="1">
                <a:latin typeface="Helvetica" pitchFamily="2" charset="0"/>
              </a:rPr>
              <a:t>They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want</a:t>
            </a:r>
            <a:r>
              <a:rPr lang="it-IT" sz="1500" dirty="0">
                <a:latin typeface="Helvetica" pitchFamily="2" charset="0"/>
              </a:rPr>
              <a:t> to </a:t>
            </a:r>
            <a:r>
              <a:rPr lang="it-IT" sz="1500" dirty="0" err="1">
                <a:latin typeface="Helvetica" pitchFamily="2" charset="0"/>
              </a:rPr>
              <a:t>actively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encourage</a:t>
            </a:r>
            <a:r>
              <a:rPr lang="it-IT" sz="1500" dirty="0">
                <a:latin typeface="Helvetica" pitchFamily="2" charset="0"/>
              </a:rPr>
              <a:t> new </a:t>
            </a:r>
            <a:r>
              <a:rPr lang="it-IT" sz="1500" dirty="0" err="1">
                <a:latin typeface="Helvetica" pitchFamily="2" charset="0"/>
              </a:rPr>
              <a:t>research</a:t>
            </a:r>
            <a:r>
              <a:rPr lang="it-IT" sz="1500" dirty="0">
                <a:latin typeface="Helvetica" pitchFamily="2" charset="0"/>
              </a:rPr>
              <a:t> and </a:t>
            </a:r>
            <a:r>
              <a:rPr lang="it-IT" sz="1500" dirty="0" err="1">
                <a:latin typeface="Helvetica" pitchFamily="2" charset="0"/>
              </a:rPr>
              <a:t>analysis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at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all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levels</a:t>
            </a:r>
            <a:r>
              <a:rPr lang="it-IT" sz="1500" dirty="0">
                <a:latin typeface="Helvetica" pitchFamily="2" charset="0"/>
              </a:rPr>
              <a:t>, making </a:t>
            </a:r>
            <a:r>
              <a:rPr lang="it-IT" sz="1500" dirty="0" err="1">
                <a:latin typeface="Helvetica" pitchFamily="2" charset="0"/>
              </a:rPr>
              <a:t>certain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leagues</a:t>
            </a:r>
            <a:r>
              <a:rPr lang="it-IT" sz="1500" dirty="0">
                <a:latin typeface="Helvetica" pitchFamily="2" charset="0"/>
              </a:rPr>
              <a:t> of </a:t>
            </a:r>
            <a:r>
              <a:rPr lang="it-IT" sz="1500" dirty="0" err="1">
                <a:latin typeface="Helvetica" pitchFamily="2" charset="0"/>
              </a:rPr>
              <a:t>StatsBomb</a:t>
            </a:r>
            <a:r>
              <a:rPr lang="it-IT" sz="1500" dirty="0">
                <a:latin typeface="Helvetica" pitchFamily="2" charset="0"/>
              </a:rPr>
              <a:t> Data </a:t>
            </a:r>
            <a:r>
              <a:rPr lang="it-IT" sz="1500" dirty="0" err="1">
                <a:latin typeface="Helvetica" pitchFamily="2" charset="0"/>
              </a:rPr>
              <a:t>freely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available</a:t>
            </a:r>
            <a:r>
              <a:rPr lang="it-IT" sz="1500" dirty="0">
                <a:latin typeface="Helvetica" pitchFamily="2" charset="0"/>
              </a:rPr>
              <a:t> for 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public use for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projects </a:t>
            </a:r>
            <a:r>
              <a:rPr lang="it-IT" sz="1500" dirty="0">
                <a:latin typeface="Helvetica" pitchFamily="2" charset="0"/>
              </a:rPr>
              <a:t>and genuine </a:t>
            </a:r>
            <a:r>
              <a:rPr lang="it-IT" sz="1500" dirty="0" err="1">
                <a:latin typeface="Helvetica" pitchFamily="2" charset="0"/>
              </a:rPr>
              <a:t>interest</a:t>
            </a:r>
            <a:r>
              <a:rPr lang="it-IT" sz="1500" dirty="0">
                <a:latin typeface="Helvetica" pitchFamily="2" charset="0"/>
              </a:rPr>
              <a:t> in football </a:t>
            </a:r>
            <a:r>
              <a:rPr lang="it-IT" sz="1500" dirty="0" err="1">
                <a:latin typeface="Helvetica" pitchFamily="2" charset="0"/>
              </a:rPr>
              <a:t>analytics</a:t>
            </a:r>
            <a:r>
              <a:rPr lang="it-IT" sz="1500" dirty="0">
                <a:latin typeface="Helvetica" pitchFamily="2" charset="0"/>
              </a:rPr>
              <a:t>.</a:t>
            </a:r>
          </a:p>
          <a:p>
            <a:pPr marL="0" indent="0">
              <a:buFontTx/>
              <a:buNone/>
              <a:defRPr/>
            </a:pPr>
            <a:endParaRPr lang="it-IT" sz="1500" dirty="0">
              <a:latin typeface="Helvetica" pitchFamily="2" charset="0"/>
            </a:endParaRPr>
          </a:p>
          <a:p>
            <a:pPr>
              <a:defRPr/>
            </a:pPr>
            <a:r>
              <a:rPr lang="it-IT" sz="1500" dirty="0">
                <a:latin typeface="Helvetica" pitchFamily="2" charset="0"/>
              </a:rPr>
              <a:t>The </a:t>
            </a:r>
            <a:r>
              <a:rPr lang="it-IT" sz="1500" b="1" dirty="0"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it-IT" sz="1500" dirty="0">
                <a:latin typeface="Helvetica" pitchFamily="2" charset="0"/>
              </a:rPr>
              <a:t> </a:t>
            </a:r>
            <a:r>
              <a:rPr lang="it-IT" sz="1500" dirty="0" err="1">
                <a:latin typeface="Helvetica" pitchFamily="2" charset="0"/>
              </a:rPr>
              <a:t>is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provided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as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b="1" u="sng" dirty="0">
                <a:latin typeface="Helvetica" pitchFamily="2" charset="0"/>
              </a:rPr>
              <a:t>JSON files </a:t>
            </a:r>
            <a:r>
              <a:rPr lang="it-IT" sz="1500" dirty="0" err="1">
                <a:latin typeface="Helvetica" pitchFamily="2" charset="0"/>
              </a:rPr>
              <a:t>exported</a:t>
            </a:r>
            <a:r>
              <a:rPr lang="it-IT" sz="1500" dirty="0">
                <a:latin typeface="Helvetica" pitchFamily="2" charset="0"/>
              </a:rPr>
              <a:t> from the </a:t>
            </a:r>
            <a:r>
              <a:rPr lang="it-IT" sz="1500" b="1" dirty="0" err="1">
                <a:latin typeface="Helvetica" pitchFamily="2" charset="0"/>
              </a:rPr>
              <a:t>StatsBomb</a:t>
            </a:r>
            <a:r>
              <a:rPr lang="it-IT" sz="1500" b="1" dirty="0">
                <a:latin typeface="Helvetica" pitchFamily="2" charset="0"/>
              </a:rPr>
              <a:t> Data API</a:t>
            </a:r>
            <a:r>
              <a:rPr lang="it-IT" sz="1500" dirty="0">
                <a:latin typeface="Helvetica" pitchFamily="2" charset="0"/>
              </a:rPr>
              <a:t>, in the following </a:t>
            </a:r>
            <a:r>
              <a:rPr lang="it-IT" sz="1500" dirty="0" err="1">
                <a:latin typeface="Helvetica" pitchFamily="2" charset="0"/>
              </a:rPr>
              <a:t>structure</a:t>
            </a:r>
            <a:r>
              <a:rPr lang="it-IT" sz="1500" dirty="0">
                <a:latin typeface="Helvetica" pitchFamily="2" charset="0"/>
              </a:rPr>
              <a:t>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Competition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and seasons</a:t>
            </a:r>
            <a:r>
              <a:rPr lang="it-IT" sz="1300" dirty="0">
                <a:latin typeface="Helvetica" pitchFamily="2" charset="0"/>
              </a:rPr>
              <a:t> </a:t>
            </a:r>
            <a:r>
              <a:rPr lang="it-IT" sz="1300" dirty="0" err="1">
                <a:latin typeface="Helvetica" pitchFamily="2" charset="0"/>
              </a:rPr>
              <a:t>stored</a:t>
            </a:r>
            <a:r>
              <a:rPr lang="it-IT" sz="1300" dirty="0">
                <a:latin typeface="Helvetica" pitchFamily="2" charset="0"/>
              </a:rPr>
              <a:t> in </a:t>
            </a:r>
            <a:r>
              <a:rPr lang="it-IT" sz="1300" u="sng" dirty="0"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competitions.json</a:t>
            </a:r>
            <a:r>
              <a:rPr lang="it-IT" sz="1300" dirty="0">
                <a:latin typeface="Helvetica" pitchFamily="2" charset="0"/>
              </a:rPr>
              <a:t>.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Matches for </a:t>
            </a: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each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competition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and season</a:t>
            </a:r>
            <a:r>
              <a:rPr lang="it-IT" sz="1300" dirty="0">
                <a:latin typeface="Helvetica" pitchFamily="2" charset="0"/>
              </a:rPr>
              <a:t>, </a:t>
            </a:r>
            <a:r>
              <a:rPr lang="it-IT" sz="1300" dirty="0" err="1">
                <a:latin typeface="Helvetica" pitchFamily="2" charset="0"/>
              </a:rPr>
              <a:t>stored</a:t>
            </a:r>
            <a:r>
              <a:rPr lang="it-IT" sz="1300" dirty="0">
                <a:latin typeface="Helvetica" pitchFamily="2" charset="0"/>
              </a:rPr>
              <a:t> in </a:t>
            </a:r>
            <a:r>
              <a:rPr lang="it-IT" sz="1300" dirty="0"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matches</a:t>
            </a:r>
            <a:r>
              <a:rPr lang="it-IT" sz="1300" dirty="0">
                <a:latin typeface="Helvetica" pitchFamily="2" charset="0"/>
              </a:rPr>
              <a:t>.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Each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folder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within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is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named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for a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competition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ID</a:t>
            </a:r>
            <a:r>
              <a:rPr lang="it-IT" sz="1300" dirty="0">
                <a:latin typeface="Helvetica" pitchFamily="2" charset="0"/>
              </a:rPr>
              <a:t>,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each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file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is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named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for a season ID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within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that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competition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Events and lineups for </a:t>
            </a: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each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match</a:t>
            </a:r>
            <a:r>
              <a:rPr lang="it-IT" sz="1300" dirty="0">
                <a:latin typeface="Helvetica" pitchFamily="2" charset="0"/>
              </a:rPr>
              <a:t>, </a:t>
            </a:r>
            <a:r>
              <a:rPr lang="it-IT" sz="1300" dirty="0" err="1">
                <a:latin typeface="Helvetica" pitchFamily="2" charset="0"/>
              </a:rPr>
              <a:t>stored</a:t>
            </a:r>
            <a:r>
              <a:rPr lang="it-IT" sz="1300" dirty="0">
                <a:latin typeface="Helvetica" pitchFamily="2" charset="0"/>
              </a:rPr>
              <a:t> in </a:t>
            </a:r>
            <a:r>
              <a:rPr lang="it-IT" sz="1300" dirty="0"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events</a:t>
            </a:r>
            <a:r>
              <a:rPr lang="it-IT" sz="1300" dirty="0">
                <a:latin typeface="Helvetica" pitchFamily="2" charset="0"/>
              </a:rPr>
              <a:t> and </a:t>
            </a:r>
            <a:r>
              <a:rPr lang="it-IT" sz="1300" dirty="0"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lineups</a:t>
            </a:r>
            <a:r>
              <a:rPr lang="it-IT" sz="1300" dirty="0">
                <a:latin typeface="Helvetica" pitchFamily="2" charset="0"/>
              </a:rPr>
              <a:t> </a:t>
            </a:r>
            <a:r>
              <a:rPr lang="it-IT" sz="1300" dirty="0" err="1">
                <a:latin typeface="Helvetica" pitchFamily="2" charset="0"/>
              </a:rPr>
              <a:t>respectively</a:t>
            </a:r>
            <a:r>
              <a:rPr lang="it-IT" sz="1300" dirty="0">
                <a:latin typeface="Helvetica" pitchFamily="2" charset="0"/>
              </a:rPr>
              <a:t>.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Each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file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is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300" dirty="0" err="1">
                <a:solidFill>
                  <a:schemeClr val="tx1"/>
                </a:solidFill>
                <a:latin typeface="Helvetica" pitchFamily="2" charset="0"/>
              </a:rPr>
              <a:t>named</a:t>
            </a:r>
            <a:r>
              <a:rPr lang="it-IT" sz="1300" dirty="0">
                <a:solidFill>
                  <a:schemeClr val="tx1"/>
                </a:solidFill>
                <a:latin typeface="Helvetica" pitchFamily="2" charset="0"/>
              </a:rPr>
              <a:t> for a match ID.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StatsBomb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360 data for </a:t>
            </a:r>
            <a:r>
              <a:rPr lang="it-IT" sz="1300" b="1" dirty="0" err="1">
                <a:solidFill>
                  <a:schemeClr val="tx1"/>
                </a:solidFill>
                <a:latin typeface="Helvetica" pitchFamily="2" charset="0"/>
              </a:rPr>
              <a:t>selected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 matches</a:t>
            </a:r>
            <a:r>
              <a:rPr lang="it-IT" sz="1300" dirty="0">
                <a:latin typeface="Helvetica" pitchFamily="2" charset="0"/>
              </a:rPr>
              <a:t>, </a:t>
            </a:r>
            <a:r>
              <a:rPr lang="it-IT" sz="1300" dirty="0" err="1">
                <a:latin typeface="Helvetica" pitchFamily="2" charset="0"/>
              </a:rPr>
              <a:t>stored</a:t>
            </a:r>
            <a:r>
              <a:rPr lang="it-IT" sz="1300" dirty="0">
                <a:latin typeface="Helvetica" pitchFamily="2" charset="0"/>
              </a:rPr>
              <a:t> in </a:t>
            </a:r>
            <a:r>
              <a:rPr lang="it-IT" sz="1300" dirty="0">
                <a:latin typeface="Helvetica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three-sixty</a:t>
            </a:r>
            <a:r>
              <a:rPr lang="it-IT" sz="1300" dirty="0">
                <a:latin typeface="Helvetica" pitchFamily="2" charset="0"/>
              </a:rPr>
              <a:t>.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t-IT" sz="1300" dirty="0" err="1">
                <a:latin typeface="Helvetica" pitchFamily="2" charset="0"/>
              </a:rPr>
              <a:t>Each</a:t>
            </a:r>
            <a:r>
              <a:rPr lang="it-IT" sz="1300" dirty="0">
                <a:latin typeface="Helvetica" pitchFamily="2" charset="0"/>
              </a:rPr>
              <a:t> </a:t>
            </a:r>
            <a:r>
              <a:rPr lang="it-IT" sz="1300" b="1" dirty="0">
                <a:solidFill>
                  <a:schemeClr val="tx1"/>
                </a:solidFill>
                <a:latin typeface="Helvetica" pitchFamily="2" charset="0"/>
              </a:rPr>
              <a:t>file</a:t>
            </a:r>
            <a:r>
              <a:rPr lang="it-IT" sz="1300" dirty="0">
                <a:latin typeface="Helvetica" pitchFamily="2" charset="0"/>
              </a:rPr>
              <a:t> </a:t>
            </a:r>
            <a:r>
              <a:rPr lang="it-IT" sz="1300" dirty="0" err="1">
                <a:latin typeface="Helvetica" pitchFamily="2" charset="0"/>
              </a:rPr>
              <a:t>is</a:t>
            </a:r>
            <a:r>
              <a:rPr lang="it-IT" sz="1300" dirty="0">
                <a:latin typeface="Helvetica" pitchFamily="2" charset="0"/>
              </a:rPr>
              <a:t> </a:t>
            </a:r>
            <a:r>
              <a:rPr lang="it-IT" sz="1300" dirty="0" err="1">
                <a:latin typeface="Helvetica" pitchFamily="2" charset="0"/>
              </a:rPr>
              <a:t>named</a:t>
            </a:r>
            <a:r>
              <a:rPr lang="it-IT" sz="1300" dirty="0">
                <a:latin typeface="Helvetica" pitchFamily="2" charset="0"/>
              </a:rPr>
              <a:t> for a match ID</a:t>
            </a:r>
            <a:r>
              <a:rPr lang="it-IT" sz="1500" dirty="0">
                <a:latin typeface="Helvetica" pitchFamily="2" charset="0"/>
              </a:rPr>
              <a:t>.</a:t>
            </a:r>
          </a:p>
          <a:p>
            <a:pPr marL="457200" lvl="1" indent="0">
              <a:buFontTx/>
              <a:buNone/>
              <a:defRPr/>
            </a:pPr>
            <a:endParaRPr lang="it-IT" sz="1500" dirty="0">
              <a:latin typeface="Helvetica" pitchFamily="2" charset="0"/>
            </a:endParaRPr>
          </a:p>
          <a:p>
            <a:pPr>
              <a:defRPr/>
            </a:pPr>
            <a:r>
              <a:rPr lang="it-IT" sz="1500" dirty="0">
                <a:latin typeface="Helvetica" pitchFamily="2" charset="0"/>
              </a:rPr>
              <a:t>Some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documentation</a:t>
            </a:r>
            <a:r>
              <a:rPr lang="it-IT" sz="1500" dirty="0">
                <a:latin typeface="Helvetica" pitchFamily="2" charset="0"/>
              </a:rPr>
              <a:t> </a:t>
            </a:r>
            <a:r>
              <a:rPr lang="it-IT" sz="1500" dirty="0" err="1">
                <a:latin typeface="Helvetica" pitchFamily="2" charset="0"/>
              </a:rPr>
              <a:t>about</a:t>
            </a:r>
            <a:r>
              <a:rPr lang="it-IT" sz="1500" dirty="0">
                <a:latin typeface="Helvetica" pitchFamily="2" charset="0"/>
              </a:rPr>
              <a:t> the </a:t>
            </a:r>
            <a:r>
              <a:rPr lang="it-IT" sz="1500" dirty="0" err="1">
                <a:latin typeface="Helvetica" pitchFamily="2" charset="0"/>
              </a:rPr>
              <a:t>meaning</a:t>
            </a:r>
            <a:r>
              <a:rPr lang="it-IT" sz="1500" dirty="0">
                <a:latin typeface="Helvetica" pitchFamily="2" charset="0"/>
              </a:rPr>
              <a:t> of </a:t>
            </a:r>
            <a:r>
              <a:rPr lang="it-IT" sz="1500" dirty="0" err="1">
                <a:latin typeface="Helvetica" pitchFamily="2" charset="0"/>
              </a:rPr>
              <a:t>different</a:t>
            </a:r>
            <a:r>
              <a:rPr lang="it-IT" sz="1500" dirty="0">
                <a:latin typeface="Helvetica" pitchFamily="2" charset="0"/>
              </a:rPr>
              <a:t> events and the 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format</a:t>
            </a:r>
            <a:r>
              <a:rPr lang="it-IT" sz="1500" dirty="0">
                <a:latin typeface="Helvetica" pitchFamily="2" charset="0"/>
              </a:rPr>
              <a:t> of the 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JSON</a:t>
            </a:r>
            <a:r>
              <a:rPr lang="it-IT" sz="1500" dirty="0">
                <a:latin typeface="Helvetica" pitchFamily="2" charset="0"/>
              </a:rPr>
              <a:t> can be </a:t>
            </a:r>
            <a:r>
              <a:rPr lang="it-IT" sz="1500" dirty="0" err="1">
                <a:latin typeface="Helvetica" pitchFamily="2" charset="0"/>
              </a:rPr>
              <a:t>found</a:t>
            </a:r>
            <a:r>
              <a:rPr lang="it-IT" sz="1500" dirty="0">
                <a:latin typeface="Helvetica" pitchFamily="2" charset="0"/>
              </a:rPr>
              <a:t> in the </a:t>
            </a:r>
            <a:r>
              <a:rPr lang="it-IT" sz="1500" dirty="0">
                <a:latin typeface="Helvetica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it-IT" sz="1500" dirty="0">
                <a:latin typeface="Helvetica" pitchFamily="2" charset="0"/>
              </a:rPr>
              <a:t> directory</a:t>
            </a:r>
            <a:r>
              <a:rPr lang="it-IT" sz="2000" dirty="0">
                <a:latin typeface="Helvetica" pitchFamily="2" charset="0"/>
              </a:rPr>
              <a:t>.</a:t>
            </a:r>
          </a:p>
          <a:p>
            <a:pPr marL="0" indent="0">
              <a:buFontTx/>
              <a:buNone/>
              <a:defRPr/>
            </a:pPr>
            <a:endParaRPr lang="it-IT" sz="1500" dirty="0">
              <a:latin typeface="Helvetica" pitchFamily="2" charset="0"/>
            </a:endParaRPr>
          </a:p>
        </p:txBody>
      </p:sp>
      <p:sp>
        <p:nvSpPr>
          <p:cNvPr id="22530" name="Rettangolo 3">
            <a:extLst>
              <a:ext uri="{FF2B5EF4-FFF2-40B4-BE49-F238E27FC236}">
                <a16:creationId xmlns:a16="http://schemas.microsoft.com/office/drawing/2014/main" id="{18D812FB-9846-28C0-D473-7A769201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22531" name="Immagine 6">
            <a:extLst>
              <a:ext uri="{FF2B5EF4-FFF2-40B4-BE49-F238E27FC236}">
                <a16:creationId xmlns:a16="http://schemas.microsoft.com/office/drawing/2014/main" id="{6D59B347-881B-B097-3663-1B79F048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60388"/>
            <a:ext cx="36004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A0C60A0-875A-DFEF-33E7-1BD9C2F16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94BD0B-10FF-95DB-3317-58F348997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1925" y="1109663"/>
            <a:ext cx="8820150" cy="88423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it-IT" altLang="it-IT" sz="1600" b="1" dirty="0" err="1">
                <a:solidFill>
                  <a:schemeClr val="tx1"/>
                </a:solidFill>
                <a:latin typeface="Helvetica" pitchFamily="2" charset="0"/>
              </a:rPr>
              <a:t>StatsBomb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1700" dirty="0">
                <a:solidFill>
                  <a:schemeClr val="tx1"/>
                </a:solidFill>
                <a:latin typeface="Helvetica" pitchFamily="2" charset="0"/>
              </a:rPr>
              <a:t>open-source dataset </a:t>
            </a:r>
            <a:r>
              <a:rPr lang="it-IT" altLang="it-IT" sz="1700" dirty="0" err="1">
                <a:solidFill>
                  <a:schemeClr val="tx1"/>
                </a:solidFill>
                <a:latin typeface="Helvetica" pitchFamily="2" charset="0"/>
              </a:rPr>
              <a:t>at</a:t>
            </a:r>
            <a:r>
              <a:rPr lang="it-IT" altLang="it-IT" sz="1700" dirty="0">
                <a:solidFill>
                  <a:schemeClr val="tx1"/>
                </a:solidFill>
                <a:latin typeface="Helvetica" pitchFamily="2" charset="0"/>
              </a:rPr>
              <a:t>:               </a:t>
            </a:r>
            <a:r>
              <a:rPr lang="it-IT" altLang="it-IT" sz="1500" dirty="0">
                <a:solidFill>
                  <a:schemeClr val="tx1"/>
                </a:solidFill>
                <a:latin typeface="Helvetica" pitchFamily="2" charset="0"/>
              </a:rPr>
              <a:t>	     </a:t>
            </a:r>
            <a:r>
              <a:rPr lang="it-IT" altLang="it-IT" sz="1500" b="1" dirty="0">
                <a:solidFill>
                  <a:schemeClr val="tx1"/>
                </a:solidFill>
                <a:latin typeface="Helvetica" pitchFamily="2" charset="0"/>
              </a:rPr>
              <a:t>https://</a:t>
            </a:r>
            <a:r>
              <a:rPr lang="it-IT" altLang="it-IT" sz="1500" b="1" dirty="0" err="1">
                <a:solidFill>
                  <a:schemeClr val="tx1"/>
                </a:solidFill>
                <a:latin typeface="Helvetica" pitchFamily="2" charset="0"/>
              </a:rPr>
              <a:t>github.com</a:t>
            </a:r>
            <a:r>
              <a:rPr lang="it-IT" altLang="it-IT" sz="1500" b="1" dirty="0">
                <a:solidFill>
                  <a:schemeClr val="tx1"/>
                </a:solidFill>
                <a:latin typeface="Helvetica" pitchFamily="2" charset="0"/>
              </a:rPr>
              <a:t>/</a:t>
            </a:r>
            <a:r>
              <a:rPr lang="it-IT" altLang="it-IT" sz="1500" b="1" dirty="0" err="1">
                <a:solidFill>
                  <a:schemeClr val="tx1"/>
                </a:solidFill>
                <a:latin typeface="Helvetica" pitchFamily="2" charset="0"/>
              </a:rPr>
              <a:t>statsbomb</a:t>
            </a:r>
            <a:r>
              <a:rPr lang="it-IT" altLang="it-IT" sz="1500" b="1" dirty="0">
                <a:solidFill>
                  <a:schemeClr val="tx1"/>
                </a:solidFill>
                <a:latin typeface="Helvetica" pitchFamily="2" charset="0"/>
              </a:rPr>
              <a:t>/open-data </a:t>
            </a:r>
          </a:p>
        </p:txBody>
      </p:sp>
      <p:sp>
        <p:nvSpPr>
          <p:cNvPr id="23554" name="Rettangolo 3">
            <a:extLst>
              <a:ext uri="{FF2B5EF4-FFF2-40B4-BE49-F238E27FC236}">
                <a16:creationId xmlns:a16="http://schemas.microsoft.com/office/drawing/2014/main" id="{18F8F05A-566A-287E-6899-8256F7996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23555" name="Freccia destra 5">
            <a:extLst>
              <a:ext uri="{FF2B5EF4-FFF2-40B4-BE49-F238E27FC236}">
                <a16:creationId xmlns:a16="http://schemas.microsoft.com/office/drawing/2014/main" id="{30F7FADB-6665-8434-4BD2-183AADCB9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1085850"/>
            <a:ext cx="868362" cy="431800"/>
          </a:xfrm>
          <a:prstGeom prst="rightArrow">
            <a:avLst>
              <a:gd name="adj1" fmla="val 50000"/>
              <a:gd name="adj2" fmla="val 49996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46AF8EB-41E5-D677-7E10-975A8B26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993900"/>
            <a:ext cx="3816350" cy="3387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68C132-2273-E78A-4706-6EFEA09A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2019300"/>
            <a:ext cx="3816350" cy="33861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Cornice 10">
            <a:extLst>
              <a:ext uri="{FF2B5EF4-FFF2-40B4-BE49-F238E27FC236}">
                <a16:creationId xmlns:a16="http://schemas.microsoft.com/office/drawing/2014/main" id="{1A907ABC-2E04-301D-18DE-87A2A95870D1}"/>
              </a:ext>
            </a:extLst>
          </p:cNvPr>
          <p:cNvSpPr/>
          <p:nvPr/>
        </p:nvSpPr>
        <p:spPr bwMode="auto">
          <a:xfrm>
            <a:off x="5000625" y="1068388"/>
            <a:ext cx="3816350" cy="466725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CD6B57-D0D6-E158-A6DE-51A7A5CD7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BE595E43-8858-5294-5044-59F897E95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5150" y="944563"/>
            <a:ext cx="7416800" cy="504825"/>
          </a:xfrm>
        </p:spPr>
        <p:txBody>
          <a:bodyPr/>
          <a:lstStyle/>
          <a:p>
            <a:r>
              <a:rPr lang="it-IT" altLang="it-IT" sz="3000" u="sng">
                <a:latin typeface="Helvetica" pitchFamily="2" charset="0"/>
              </a:rPr>
              <a:t>TOOL: NEO4J and ITS USAGE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F2F960-FB83-910B-5195-74E3E861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8065144" cy="398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ttangolo 5">
            <a:extLst>
              <a:ext uri="{FF2B5EF4-FFF2-40B4-BE49-F238E27FC236}">
                <a16:creationId xmlns:a16="http://schemas.microsoft.com/office/drawing/2014/main" id="{211ECDFC-B5DC-4006-964A-7A6A75BA7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61658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2C1A92-B0E9-A974-C04A-802E4E5E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C682983-B234-2C66-63C3-923506D6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900238"/>
            <a:ext cx="457200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8CD6C1-AF66-F7DE-4F18-06BAE81B2C7E}"/>
              </a:ext>
            </a:extLst>
          </p:cNvPr>
          <p:cNvSpPr txBox="1"/>
          <p:nvPr/>
        </p:nvSpPr>
        <p:spPr>
          <a:xfrm>
            <a:off x="900113" y="4746625"/>
            <a:ext cx="2717800" cy="11699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u="sng" dirty="0" err="1">
                <a:solidFill>
                  <a:srgbClr val="000000"/>
                </a:solidFill>
                <a:latin typeface="Helvetica" pitchFamily="2" charset="0"/>
              </a:rPr>
              <a:t>Nodes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entities</a:t>
            </a:r>
            <a:endParaRPr lang="it-IT" sz="1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u="sng" dirty="0" err="1">
                <a:solidFill>
                  <a:srgbClr val="000000"/>
                </a:solidFill>
                <a:latin typeface="Helvetica" pitchFamily="2" charset="0"/>
              </a:rPr>
              <a:t>Edges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relationships</a:t>
            </a:r>
            <a:endParaRPr lang="it-IT" sz="1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u="sng" dirty="0" err="1">
                <a:solidFill>
                  <a:srgbClr val="000000"/>
                </a:solidFill>
                <a:latin typeface="Helvetica" pitchFamily="2" charset="0"/>
              </a:rPr>
              <a:t>Properties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[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attribute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value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]</a:t>
            </a:r>
          </a:p>
        </p:txBody>
      </p:sp>
      <p:sp>
        <p:nvSpPr>
          <p:cNvPr id="25603" name="Rettangolo 11">
            <a:extLst>
              <a:ext uri="{FF2B5EF4-FFF2-40B4-BE49-F238E27FC236}">
                <a16:creationId xmlns:a16="http://schemas.microsoft.com/office/drawing/2014/main" id="{C4210B16-93E2-A537-CF85-87C247AD0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61658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518937-DE31-5EF5-B054-0C762D99FA1C}"/>
              </a:ext>
            </a:extLst>
          </p:cNvPr>
          <p:cNvSpPr txBox="1"/>
          <p:nvPr/>
        </p:nvSpPr>
        <p:spPr>
          <a:xfrm>
            <a:off x="111125" y="1138238"/>
            <a:ext cx="7804150" cy="430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it-IT" sz="2500" b="1" dirty="0">
                <a:solidFill>
                  <a:schemeClr val="tx1"/>
                </a:solidFill>
                <a:latin typeface="Helvetica" pitchFamily="2" charset="0"/>
              </a:rPr>
              <a:t>Neo4j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: an open-source </a:t>
            </a:r>
            <a:r>
              <a:rPr lang="it-IT" sz="1700" b="1" dirty="0">
                <a:solidFill>
                  <a:srgbClr val="000000"/>
                </a:solidFill>
                <a:latin typeface="Helvetica" pitchFamily="2" charset="0"/>
              </a:rPr>
              <a:t>software for </a:t>
            </a:r>
            <a:r>
              <a:rPr lang="it-IT" sz="1700" b="1" dirty="0" err="1">
                <a:solidFill>
                  <a:srgbClr val="000000"/>
                </a:solidFill>
                <a:latin typeface="Helvetica" pitchFamily="2" charset="0"/>
              </a:rPr>
              <a:t>NoSQL</a:t>
            </a:r>
            <a:r>
              <a:rPr lang="it-IT" sz="1700" b="1" dirty="0">
                <a:solidFill>
                  <a:srgbClr val="000000"/>
                </a:solidFill>
                <a:latin typeface="Helvetica" pitchFamily="2" charset="0"/>
              </a:rPr>
              <a:t> databases</a:t>
            </a:r>
            <a:r>
              <a:rPr lang="it-IT" sz="17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developed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in Java.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A new </a:t>
            </a: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Data model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Graph-based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model.</a:t>
            </a: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The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reason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to use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it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to 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store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handle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and 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query</a:t>
            </a:r>
          </a:p>
          <a:p>
            <a:pPr>
              <a:defRPr/>
            </a:pP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highly-connected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data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in a data model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based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  <a:p>
            <a:pPr>
              <a:defRPr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on </a:t>
            </a: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Graphs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it-IT" sz="1400" b="1" i="1" dirty="0">
                <a:solidFill>
                  <a:schemeClr val="tx1"/>
                </a:solidFill>
                <a:latin typeface="Helvetica" pitchFamily="2" charset="0"/>
              </a:rPr>
              <a:t>Native</a:t>
            </a:r>
            <a:r>
              <a:rPr lang="it-IT" sz="1400" i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i="1" dirty="0" err="1">
                <a:solidFill>
                  <a:srgbClr val="000000"/>
                </a:solidFill>
                <a:latin typeface="Helvetica" pitchFamily="2" charset="0"/>
              </a:rPr>
              <a:t>graph</a:t>
            </a:r>
            <a:r>
              <a:rPr lang="it-IT" sz="1400" i="1" dirty="0">
                <a:solidFill>
                  <a:srgbClr val="000000"/>
                </a:solidFill>
                <a:latin typeface="Helvetica" pitchFamily="2" charset="0"/>
              </a:rPr>
              <a:t> database processing and storage.</a:t>
            </a: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Transactional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based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on folders to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memorize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data.</a:t>
            </a:r>
          </a:p>
          <a:p>
            <a:pPr marL="342900" indent="-342900">
              <a:buFont typeface="Wingdings" pitchFamily="2" charset="2"/>
              <a:buChar char="§"/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Stand-alone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integrated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applications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  <a:p>
            <a:pPr>
              <a:defRPr/>
            </a:pP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3EF336D9-16BB-EFE3-8A75-43D84C2E8483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1708150" y="4375150"/>
            <a:ext cx="469900" cy="215900"/>
          </a:xfrm>
          <a:prstGeom prst="rightArrow">
            <a:avLst>
              <a:gd name="adj1" fmla="val 50000"/>
              <a:gd name="adj2" fmla="val 50059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5C3775-48CB-1660-CE6D-C6732B1E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olo 6">
            <a:extLst>
              <a:ext uri="{FF2B5EF4-FFF2-40B4-BE49-F238E27FC236}">
                <a16:creationId xmlns:a16="http://schemas.microsoft.com/office/drawing/2014/main" id="{9A98DD1D-C29F-FD08-2CC3-F35E699F21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950" y="957263"/>
            <a:ext cx="9288463" cy="1470025"/>
          </a:xfrm>
        </p:spPr>
        <p:txBody>
          <a:bodyPr/>
          <a:lstStyle/>
          <a:p>
            <a:pPr eaLnBrk="1" hangingPunct="1"/>
            <a:r>
              <a:rPr lang="en-GB" altLang="en-US" sz="3500" u="sng">
                <a:latin typeface="Helvetica" pitchFamily="2" charset="0"/>
              </a:rPr>
              <a:t>GRAPH DATABASES in FOOTBALL ANALYSIS</a:t>
            </a:r>
          </a:p>
        </p:txBody>
      </p:sp>
      <p:sp>
        <p:nvSpPr>
          <p:cNvPr id="17410" name="Sottotitolo 7">
            <a:extLst>
              <a:ext uri="{FF2B5EF4-FFF2-40B4-BE49-F238E27FC236}">
                <a16:creationId xmlns:a16="http://schemas.microsoft.com/office/drawing/2014/main" id="{F710340E-7585-DCB8-96B8-7FF0DB3BD42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950" y="2205038"/>
            <a:ext cx="9396413" cy="1752600"/>
          </a:xfrm>
        </p:spPr>
        <p:txBody>
          <a:bodyPr/>
          <a:lstStyle/>
          <a:p>
            <a:pPr eaLnBrk="1" hangingPunct="1"/>
            <a:r>
              <a:rPr lang="en-GB" altLang="en-US" sz="2000" b="1">
                <a:solidFill>
                  <a:schemeClr val="tx1"/>
                </a:solidFill>
                <a:latin typeface="Helvetica" pitchFamily="2" charset="0"/>
              </a:rPr>
              <a:t>“How graphs are used in Sports?”</a:t>
            </a:r>
          </a:p>
          <a:p>
            <a:pPr eaLnBrk="1" hangingPunct="1"/>
            <a:endParaRPr lang="en-GB" altLang="en-US" sz="2000">
              <a:latin typeface="Helvetica" pitchFamily="2" charset="0"/>
            </a:endParaRPr>
          </a:p>
          <a:p>
            <a:pPr eaLnBrk="1" hangingPunct="1"/>
            <a:endParaRPr lang="en-GB" altLang="en-US" sz="1700">
              <a:latin typeface="Helvetica" pitchFamily="2" charset="0"/>
            </a:endParaRPr>
          </a:p>
        </p:txBody>
      </p:sp>
      <p:sp>
        <p:nvSpPr>
          <p:cNvPr id="8195" name="CasellaDiTesto 1">
            <a:extLst>
              <a:ext uri="{FF2B5EF4-FFF2-40B4-BE49-F238E27FC236}">
                <a16:creationId xmlns:a16="http://schemas.microsoft.com/office/drawing/2014/main" id="{66F39C39-856B-6D28-02DC-772DF393F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2565400"/>
            <a:ext cx="1841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81AEF74-1E98-DB31-E343-A396063D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47" y="2565070"/>
            <a:ext cx="4238166" cy="30241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197" name="CasellaDiTesto 19">
            <a:extLst>
              <a:ext uri="{FF2B5EF4-FFF2-40B4-BE49-F238E27FC236}">
                <a16:creationId xmlns:a16="http://schemas.microsoft.com/office/drawing/2014/main" id="{4D5EB5CA-8572-96C4-E761-44C3FFED4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1EFE0E-ED84-FBCE-750B-1BA00B9C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91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8A9E0F-C22F-929C-374B-7ACA8AE54784}"/>
              </a:ext>
            </a:extLst>
          </p:cNvPr>
          <p:cNvSpPr txBox="1"/>
          <p:nvPr/>
        </p:nvSpPr>
        <p:spPr>
          <a:xfrm>
            <a:off x="165100" y="1125538"/>
            <a:ext cx="7391767" cy="1646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Create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Graphs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also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importing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Data from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external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sources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such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CSV or RDB).</a:t>
            </a:r>
          </a:p>
          <a:p>
            <a:pPr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Query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Graphs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with </a:t>
            </a:r>
            <a:r>
              <a:rPr lang="it-IT" sz="1700" b="1" u="sng" dirty="0" err="1">
                <a:solidFill>
                  <a:schemeClr val="tx1"/>
                </a:solidFill>
                <a:latin typeface="Helvetica" pitchFamily="2" charset="0"/>
              </a:rPr>
              <a:t>Cipher</a:t>
            </a:r>
            <a:r>
              <a:rPr lang="it-IT" sz="1400" b="1" u="sng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Data Science-</a:t>
            </a: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driven</a:t>
            </a: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400" b="1" dirty="0" err="1">
                <a:solidFill>
                  <a:schemeClr val="tx1"/>
                </a:solidFill>
                <a:latin typeface="Helvetica" pitchFamily="2" charset="0"/>
              </a:rPr>
              <a:t>analysis</a:t>
            </a: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on Neo4j-Graphs.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Administration of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Graphs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400" b="1" dirty="0">
                <a:solidFill>
                  <a:schemeClr val="tx1"/>
                </a:solidFill>
                <a:latin typeface="Helvetica" pitchFamily="2" charset="0"/>
              </a:rPr>
              <a:t>Production and Deployment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(e.g. Docker or in the cloud).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B00184-4A81-7402-323C-CBDE85E775AE}"/>
              </a:ext>
            </a:extLst>
          </p:cNvPr>
          <p:cNvSpPr txBox="1"/>
          <p:nvPr/>
        </p:nvSpPr>
        <p:spPr>
          <a:xfrm>
            <a:off x="179639" y="3068960"/>
            <a:ext cx="8138575" cy="25699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" pitchFamily="2" charset="0"/>
              </a:rPr>
              <a:t>CIPHER:</a:t>
            </a:r>
          </a:p>
          <a:p>
            <a:pPr>
              <a:defRPr/>
            </a:pP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next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generation query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language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: human-friendly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declarative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language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for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graph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patterns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based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on </a:t>
            </a:r>
          </a:p>
          <a:p>
            <a:pPr>
              <a:defRPr/>
            </a:pP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the power of SQL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but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optimized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for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Graphs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following CRUD </a:t>
            </a:r>
            <a:r>
              <a:rPr lang="it-IT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operations</a:t>
            </a:r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. </a:t>
            </a:r>
          </a:p>
          <a:p>
            <a:pPr>
              <a:defRPr/>
            </a:pPr>
            <a:r>
              <a:rPr lang="it-IT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</a:t>
            </a:r>
          </a:p>
          <a:p>
            <a:pPr>
              <a:defRPr/>
            </a:pPr>
            <a:endParaRPr lang="it-IT" sz="1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Navigate deep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hierarchies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Find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hidden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connections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between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distant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items, and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Discover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inter-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relationships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Helvetica" pitchFamily="2" charset="0"/>
              </a:rPr>
              <a:t>between</a:t>
            </a:r>
            <a:r>
              <a:rPr lang="it-IT" sz="1400" dirty="0">
                <a:solidFill>
                  <a:schemeClr val="tx1"/>
                </a:solidFill>
                <a:latin typeface="Helvetica" pitchFamily="2" charset="0"/>
              </a:rPr>
              <a:t> items.</a:t>
            </a:r>
          </a:p>
          <a:p>
            <a:pPr>
              <a:defRPr/>
            </a:pPr>
            <a:endParaRPr lang="it-IT" sz="15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4E3DE3E-4DED-1748-DDD0-1A676768AA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476375" y="1774825"/>
            <a:ext cx="746125" cy="136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4F84D5C5-7E7D-DBE7-B34F-0FCAFC96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4005263"/>
            <a:ext cx="4392612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B1516BFE-CD68-DB7E-2E76-BABCFB573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5821363"/>
            <a:ext cx="3170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b="1" i="1">
                <a:solidFill>
                  <a:srgbClr val="000000"/>
                </a:solidFill>
              </a:rPr>
              <a:t>More info at: </a:t>
            </a:r>
            <a:r>
              <a:rPr lang="it-IT" altLang="it-IT" b="1" i="1">
                <a:solidFill>
                  <a:schemeClr val="tx1"/>
                </a:solidFill>
              </a:rPr>
              <a:t>https://neo4j.com/developer/cypher/</a:t>
            </a:r>
          </a:p>
        </p:txBody>
      </p:sp>
      <p:sp>
        <p:nvSpPr>
          <p:cNvPr id="26630" name="Rettangolo 15">
            <a:extLst>
              <a:ext uri="{FF2B5EF4-FFF2-40B4-BE49-F238E27FC236}">
                <a16:creationId xmlns:a16="http://schemas.microsoft.com/office/drawing/2014/main" id="{87267D76-7C29-1051-EA44-EC5086C01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EFE603-616E-66BA-7F14-87D400B2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B1F9233-943D-FBC0-4382-BFCB0E3F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3317875"/>
            <a:ext cx="5751512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64B43D-5CB3-219C-497C-5C7B91384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33375"/>
            <a:ext cx="5868988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E099895-704C-9C8F-8B5B-C139DCC02E7E}"/>
              </a:ext>
            </a:extLst>
          </p:cNvPr>
          <p:cNvSpPr txBox="1"/>
          <p:nvPr/>
        </p:nvSpPr>
        <p:spPr>
          <a:xfrm>
            <a:off x="234529" y="1029434"/>
            <a:ext cx="3178175" cy="494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1500" b="1" dirty="0">
                <a:solidFill>
                  <a:schemeClr val="tx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Graph Database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 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our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core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graph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database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built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store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retrieve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connected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data.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There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are 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 editions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 - a Community Edition and an Enterprise Edition.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Everything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the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platform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interacts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with data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stored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the database.</a:t>
            </a:r>
          </a:p>
          <a:p>
            <a:pPr>
              <a:defRPr/>
            </a:pPr>
            <a:endParaRPr lang="it-IT" sz="15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defRPr/>
            </a:pPr>
            <a:r>
              <a:rPr lang="it-IT" sz="1500" b="1" dirty="0">
                <a:solidFill>
                  <a:schemeClr val="tx1"/>
                </a:solidFill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Desktop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 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application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manage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local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instances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of Neo4j.</a:t>
            </a:r>
          </a:p>
          <a:p>
            <a:pPr>
              <a:defRPr/>
            </a:pPr>
            <a:endParaRPr lang="it-IT" sz="15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defRPr/>
            </a:pPr>
            <a:r>
              <a:rPr lang="it-IT" sz="1500" b="1" dirty="0">
                <a:solidFill>
                  <a:schemeClr val="tx1"/>
                </a:solidFill>
                <a:latin typeface="Helvetica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Browser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 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- online browser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interface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query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view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the data in the database. Basic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visualization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capabilities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Cypher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query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language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>
              <a:defRPr/>
            </a:pPr>
            <a:endParaRPr lang="it-IT" sz="15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defRPr/>
            </a:pPr>
            <a:r>
              <a:rPr lang="it-IT" sz="1500" b="1" dirty="0">
                <a:solidFill>
                  <a:schemeClr val="tx1"/>
                </a:solidFill>
                <a:latin typeface="Helvetica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Bloom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 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visualization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tool for business users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does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not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require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any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code or programming skills to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view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analyze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data. </a:t>
            </a:r>
          </a:p>
        </p:txBody>
      </p:sp>
      <p:sp>
        <p:nvSpPr>
          <p:cNvPr id="27652" name="Rettangolo 9">
            <a:extLst>
              <a:ext uri="{FF2B5EF4-FFF2-40B4-BE49-F238E27FC236}">
                <a16:creationId xmlns:a16="http://schemas.microsoft.com/office/drawing/2014/main" id="{4DA8CC23-C842-DE8F-581E-BEA51F7B0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1127660-C167-D9BC-746D-DCEB672FA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FAA8F3C-22C3-A02F-C978-05F8255F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844675"/>
            <a:ext cx="44037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E08523-153B-A72D-FDCD-130330EF5BEC}"/>
              </a:ext>
            </a:extLst>
          </p:cNvPr>
          <p:cNvSpPr txBox="1"/>
          <p:nvPr/>
        </p:nvSpPr>
        <p:spPr>
          <a:xfrm>
            <a:off x="107950" y="1125538"/>
            <a:ext cx="21224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>
                <a:solidFill>
                  <a:schemeClr val="tx1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Desktop</a:t>
            </a:r>
            <a:r>
              <a:rPr lang="it-IT" sz="2000" b="1" dirty="0">
                <a:solidFill>
                  <a:schemeClr val="tx1"/>
                </a:solidFill>
                <a:latin typeface="Helvetica" pitchFamily="2" charset="0"/>
              </a:rPr>
              <a:t>: </a:t>
            </a:r>
            <a:endParaRPr lang="it-IT" sz="20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48B34AB-7A02-B40C-CD89-0A44CBF5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38" y="1844675"/>
            <a:ext cx="46037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ttangolo 9">
            <a:extLst>
              <a:ext uri="{FF2B5EF4-FFF2-40B4-BE49-F238E27FC236}">
                <a16:creationId xmlns:a16="http://schemas.microsoft.com/office/drawing/2014/main" id="{D0DD2984-9E86-CB3A-2579-B3287E00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572443-B76D-E6B2-BC31-456454554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451893-C933-6063-5B4E-8922EEDD18C8}"/>
              </a:ext>
            </a:extLst>
          </p:cNvPr>
          <p:cNvSpPr txBox="1"/>
          <p:nvPr/>
        </p:nvSpPr>
        <p:spPr>
          <a:xfrm>
            <a:off x="107950" y="1125538"/>
            <a:ext cx="43005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>
                <a:solidFill>
                  <a:schemeClr val="tx1"/>
                </a:solidFill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</a:t>
            </a:r>
            <a:r>
              <a:rPr lang="it-IT" sz="2000" b="1" u="sng" dirty="0">
                <a:solidFill>
                  <a:schemeClr val="tx1"/>
                </a:solidFill>
                <a:latin typeface="Helvetica" pitchFamily="2" charset="0"/>
              </a:rPr>
              <a:t>Browser and Neo4j Bloom</a:t>
            </a:r>
            <a:r>
              <a:rPr lang="it-IT" sz="2000" b="1" dirty="0">
                <a:solidFill>
                  <a:schemeClr val="tx1"/>
                </a:solidFill>
                <a:latin typeface="Helvetica" pitchFamily="2" charset="0"/>
              </a:rPr>
              <a:t>: </a:t>
            </a:r>
            <a:endParaRPr lang="it-IT" sz="2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875404-7853-AB57-350B-128A49EE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844675"/>
            <a:ext cx="4341812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C84CED-A8CE-1709-4C6F-BC98FB8F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4500563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ttangolo 9">
            <a:extLst>
              <a:ext uri="{FF2B5EF4-FFF2-40B4-BE49-F238E27FC236}">
                <a16:creationId xmlns:a16="http://schemas.microsoft.com/office/drawing/2014/main" id="{D8E16373-0B0D-2C20-BA68-B98299C48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902A72A-D609-B3B3-7A34-5D1A4A214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79D627-8820-2617-D2D5-94021E3F5FF0}"/>
              </a:ext>
            </a:extLst>
          </p:cNvPr>
          <p:cNvSpPr txBox="1"/>
          <p:nvPr/>
        </p:nvSpPr>
        <p:spPr>
          <a:xfrm>
            <a:off x="107950" y="1125538"/>
            <a:ext cx="21939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>
                <a:solidFill>
                  <a:schemeClr val="tx1"/>
                </a:solidFill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Neo4j </a:t>
            </a:r>
            <a:r>
              <a:rPr lang="it-IT" sz="2000" b="1" u="sng" dirty="0">
                <a:solidFill>
                  <a:schemeClr val="tx1"/>
                </a:solidFill>
                <a:latin typeface="Helvetica" pitchFamily="2" charset="0"/>
              </a:rPr>
              <a:t>Sandbox</a:t>
            </a:r>
            <a:r>
              <a:rPr lang="it-IT" sz="2000" b="1" dirty="0">
                <a:solidFill>
                  <a:schemeClr val="tx1"/>
                </a:solidFill>
                <a:latin typeface="Helvetica" pitchFamily="2" charset="0"/>
              </a:rPr>
              <a:t>: </a:t>
            </a:r>
            <a:endParaRPr lang="it-IT" sz="2000" b="1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844E19-EEC0-EBF7-D181-75A926BD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611313"/>
            <a:ext cx="8099425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E6A82D4-4D20-F793-B13A-7B7EA86DBFE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51050" y="1325563"/>
            <a:ext cx="1309688" cy="210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E7246E-BAFC-C904-BFD6-C4D0BE49B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966788"/>
            <a:ext cx="59229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I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will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use a Python Notebook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through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Neo4j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specific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drivers to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connect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with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F3C22B-2E0F-6B58-777D-836103E9B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" y="5321300"/>
            <a:ext cx="66046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Then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can be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added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to the Neo4j Desktop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as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a remote database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using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the connection</a:t>
            </a:r>
          </a:p>
          <a:p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details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but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I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will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use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also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a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local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database </a:t>
            </a:r>
            <a:r>
              <a:rPr lang="it-IT" altLang="it-IT" sz="1300" i="1" dirty="0" err="1">
                <a:solidFill>
                  <a:schemeClr val="tx1"/>
                </a:solidFill>
                <a:latin typeface="Helvetica" pitchFamily="2" charset="0"/>
              </a:rPr>
              <a:t>through</a:t>
            </a:r>
            <a:r>
              <a:rPr lang="it-IT" altLang="it-IT" sz="1300" i="1" dirty="0">
                <a:solidFill>
                  <a:schemeClr val="tx1"/>
                </a:solidFill>
                <a:latin typeface="Helvetica" pitchFamily="2" charset="0"/>
              </a:rPr>
              <a:t> the Neo4j Browser. 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396B61A-666F-F3DA-0CD0-1A27956FC1D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288" y="3068638"/>
            <a:ext cx="682625" cy="225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27" name="Rettangolo 15">
            <a:extLst>
              <a:ext uri="{FF2B5EF4-FFF2-40B4-BE49-F238E27FC236}">
                <a16:creationId xmlns:a16="http://schemas.microsoft.com/office/drawing/2014/main" id="{607524EF-CA13-1A45-9F2A-1DA61EE9F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700CDFE-F09C-634F-69D7-48C1A67C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asellaDiTesto 5">
            <a:extLst>
              <a:ext uri="{FF2B5EF4-FFF2-40B4-BE49-F238E27FC236}">
                <a16:creationId xmlns:a16="http://schemas.microsoft.com/office/drawing/2014/main" id="{6154B1D2-58A8-4597-0471-E47EFF9F4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781050"/>
            <a:ext cx="2943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3000" b="1" u="sng">
                <a:solidFill>
                  <a:schemeClr val="tx1"/>
                </a:solidFill>
                <a:latin typeface="Helvetica" pitchFamily="2" charset="0"/>
              </a:rPr>
              <a:t>EXPERIMENTS</a:t>
            </a:r>
            <a:endParaRPr lang="it-IT" altLang="it-IT" sz="2000" b="1" u="sng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4A3E20-A968-CBF0-72C3-B126A695D284}"/>
              </a:ext>
            </a:extLst>
          </p:cNvPr>
          <p:cNvSpPr txBox="1"/>
          <p:nvPr/>
        </p:nvSpPr>
        <p:spPr>
          <a:xfrm rot="10800000" flipV="1">
            <a:off x="185737" y="1652558"/>
            <a:ext cx="8772525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The idea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use </a:t>
            </a:r>
            <a:r>
              <a:rPr lang="it-IT" sz="1700" b="1" dirty="0">
                <a:solidFill>
                  <a:schemeClr val="tx1"/>
                </a:solidFill>
                <a:latin typeface="Helvetica" pitchFamily="2" charset="0"/>
              </a:rPr>
              <a:t>Neo4j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in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two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tasks: </a:t>
            </a:r>
          </a:p>
          <a:p>
            <a:pPr>
              <a:defRPr/>
            </a:pPr>
            <a:endParaRPr lang="it-IT" sz="15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The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first task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related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a dataset of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transfermarkt.com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and,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the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graph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 data model, to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represent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the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transfers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took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place in a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certain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year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or with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particular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properties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;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then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about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show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queries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can be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advantageous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a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representation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of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type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The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second task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instead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show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how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graph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can be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exploited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match </a:t>
            </a:r>
            <a:r>
              <a:rPr lang="it-IT" sz="1500" b="1" dirty="0" err="1">
                <a:solidFill>
                  <a:srgbClr val="000000"/>
                </a:solidFill>
                <a:latin typeface="Helvetica" pitchFamily="2" charset="0"/>
              </a:rPr>
              <a:t>analysis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this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consists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taking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 dataset from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statsbomb.com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relating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to the events of a single match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showing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how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the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graph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can be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structured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then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some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useful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queries</a:t>
            </a:r>
            <a:r>
              <a:rPr lang="it-IT" sz="1300" dirty="0">
                <a:solidFill>
                  <a:srgbClr val="000000"/>
                </a:solidFill>
                <a:latin typeface="Helvetica" pitchFamily="2" charset="0"/>
              </a:rPr>
              <a:t>. </a:t>
            </a:r>
          </a:p>
          <a:p>
            <a:pPr>
              <a:defRPr/>
            </a:pPr>
            <a:endParaRPr lang="it-IT" sz="13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103313-CF31-0DD0-BC9F-4E672CE9C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1335088"/>
            <a:ext cx="12192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 dirty="0">
                <a:solidFill>
                  <a:schemeClr val="tx1"/>
                </a:solidFill>
                <a:latin typeface="Helvetica" pitchFamily="2" charset="0"/>
              </a:rPr>
              <a:t>2 TASKS:</a:t>
            </a:r>
          </a:p>
        </p:txBody>
      </p:sp>
      <p:sp>
        <p:nvSpPr>
          <p:cNvPr id="31748" name="Rettangolo 10">
            <a:extLst>
              <a:ext uri="{FF2B5EF4-FFF2-40B4-BE49-F238E27FC236}">
                <a16:creationId xmlns:a16="http://schemas.microsoft.com/office/drawing/2014/main" id="{29F3B484-B657-B743-03A7-91D3DCA7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13" name="Freccia destra 12">
            <a:extLst>
              <a:ext uri="{FF2B5EF4-FFF2-40B4-BE49-F238E27FC236}">
                <a16:creationId xmlns:a16="http://schemas.microsoft.com/office/drawing/2014/main" id="{BBB73C76-99D8-6DD2-DB28-188A3CD5CBF6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058443" y="4356895"/>
            <a:ext cx="585788" cy="441325"/>
          </a:xfrm>
          <a:prstGeom prst="rightArrow">
            <a:avLst>
              <a:gd name="adj1" fmla="val 50000"/>
              <a:gd name="adj2" fmla="val 4997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4D45FC-9A76-8E92-10BE-50AD4510F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" y="4819649"/>
            <a:ext cx="8148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dirty="0">
                <a:solidFill>
                  <a:srgbClr val="000000"/>
                </a:solidFill>
                <a:latin typeface="Helvetica" pitchFamily="2" charset="0"/>
              </a:rPr>
              <a:t>In </a:t>
            </a:r>
            <a:r>
              <a:rPr lang="it-IT" altLang="it-IT" sz="1800" dirty="0" err="1">
                <a:solidFill>
                  <a:srgbClr val="000000"/>
                </a:solidFill>
                <a:latin typeface="Helvetica" pitchFamily="2" charset="0"/>
              </a:rPr>
              <a:t>both</a:t>
            </a:r>
            <a:r>
              <a:rPr lang="it-IT" altLang="it-IT" sz="1800" dirty="0">
                <a:solidFill>
                  <a:srgbClr val="000000"/>
                </a:solidFill>
                <a:latin typeface="Helvetica" pitchFamily="2" charset="0"/>
              </a:rPr>
              <a:t> tasks the nature of data are </a:t>
            </a:r>
            <a:r>
              <a:rPr lang="it-IT" altLang="it-IT" sz="1800" dirty="0" err="1">
                <a:solidFill>
                  <a:srgbClr val="000000"/>
                </a:solidFill>
                <a:latin typeface="Helvetica" pitchFamily="2" charset="0"/>
              </a:rPr>
              <a:t>based</a:t>
            </a:r>
            <a:r>
              <a:rPr lang="it-IT" altLang="it-IT" sz="1800" dirty="0">
                <a:solidFill>
                  <a:srgbClr val="000000"/>
                </a:solidFill>
                <a:latin typeface="Helvetica" pitchFamily="2" charset="0"/>
              </a:rPr>
              <a:t> on </a:t>
            </a:r>
            <a:r>
              <a:rPr lang="it-IT" altLang="it-IT" sz="1800" b="1" dirty="0" err="1">
                <a:solidFill>
                  <a:schemeClr val="tx1"/>
                </a:solidFill>
                <a:latin typeface="Helvetica" pitchFamily="2" charset="0"/>
              </a:rPr>
              <a:t>temporal</a:t>
            </a:r>
            <a:r>
              <a:rPr lang="it-IT" altLang="it-IT" sz="18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1800" b="1" dirty="0" err="1">
                <a:solidFill>
                  <a:schemeClr val="tx1"/>
                </a:solidFill>
                <a:latin typeface="Helvetica" pitchFamily="2" charset="0"/>
              </a:rPr>
              <a:t>sequences</a:t>
            </a:r>
            <a:r>
              <a:rPr lang="it-IT" altLang="it-IT" sz="1800" b="1" dirty="0">
                <a:solidFill>
                  <a:schemeClr val="tx1"/>
                </a:solidFill>
                <a:latin typeface="Helvetica" pitchFamily="2" charset="0"/>
              </a:rPr>
              <a:t> of events.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F7D16-7ED5-B2E2-6238-BB4F0EA49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5634038"/>
            <a:ext cx="4714875" cy="400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b="1" dirty="0" err="1">
                <a:solidFill>
                  <a:schemeClr val="tx1"/>
                </a:solidFill>
                <a:latin typeface="Helvetica" pitchFamily="2" charset="0"/>
              </a:rPr>
              <a:t>Graph</a:t>
            </a:r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 databases </a:t>
            </a:r>
            <a:r>
              <a:rPr lang="it-IT" altLang="it-IT" sz="2000" dirty="0">
                <a:solidFill>
                  <a:srgbClr val="000000"/>
                </a:solidFill>
                <a:latin typeface="Helvetica" pitchFamily="2" charset="0"/>
              </a:rPr>
              <a:t>(Neo4j) are </a:t>
            </a:r>
            <a:r>
              <a:rPr lang="it-IT" altLang="it-IT" sz="2000" dirty="0" err="1">
                <a:solidFill>
                  <a:srgbClr val="000000"/>
                </a:solidFill>
                <a:latin typeface="Helvetica" pitchFamily="2" charset="0"/>
              </a:rPr>
              <a:t>suitable</a:t>
            </a:r>
            <a:r>
              <a:rPr lang="it-IT" altLang="it-IT" sz="2000" dirty="0">
                <a:solidFill>
                  <a:srgbClr val="000000"/>
                </a:solidFill>
                <a:latin typeface="Helvetica" pitchFamily="2" charset="0"/>
              </a:rPr>
              <a:t>!</a:t>
            </a:r>
          </a:p>
        </p:txBody>
      </p:sp>
      <p:sp>
        <p:nvSpPr>
          <p:cNvPr id="16" name="Freccia destra 15">
            <a:extLst>
              <a:ext uri="{FF2B5EF4-FFF2-40B4-BE49-F238E27FC236}">
                <a16:creationId xmlns:a16="http://schemas.microsoft.com/office/drawing/2014/main" id="{EC94C773-69EA-8E24-86E7-FC678C874AD5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150518" y="5205811"/>
            <a:ext cx="401637" cy="350045"/>
          </a:xfrm>
          <a:prstGeom prst="rightArrow">
            <a:avLst>
              <a:gd name="adj1" fmla="val 50000"/>
              <a:gd name="adj2" fmla="val 49956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BDC8C5-5203-DD6E-C9F0-D97EFA89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magine 3">
            <a:extLst>
              <a:ext uri="{FF2B5EF4-FFF2-40B4-BE49-F238E27FC236}">
                <a16:creationId xmlns:a16="http://schemas.microsoft.com/office/drawing/2014/main" id="{1ACF4EBA-9A74-5633-23D9-C6318D38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25331"/>
            <a:ext cx="6097587" cy="2071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ttangolo 4">
            <a:extLst>
              <a:ext uri="{FF2B5EF4-FFF2-40B4-BE49-F238E27FC236}">
                <a16:creationId xmlns:a16="http://schemas.microsoft.com/office/drawing/2014/main" id="{B2511606-C3A6-8330-0E09-65C8284F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52D82F-2D29-6106-425E-581B6461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142E4-1CDD-E5DE-9447-86C00C59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29" y="1028953"/>
            <a:ext cx="3564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TASK 1: TRANSFERMARKT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D6A86F-CBB2-4AA2-C8DC-9DEB324AC31A}"/>
              </a:ext>
            </a:extLst>
          </p:cNvPr>
          <p:cNvSpPr txBox="1"/>
          <p:nvPr/>
        </p:nvSpPr>
        <p:spPr>
          <a:xfrm>
            <a:off x="338242" y="1421200"/>
            <a:ext cx="4144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Installation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in Python (Pip3).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Driver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for Neo4j: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creation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query session.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Constraints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setting and data loading.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Use of the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usual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pattern for query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APOC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functions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for data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cleaning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operations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with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strings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Aggregation queries and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path-based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queries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Other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keywords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used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are: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not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exists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exists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 starts with,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ends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with, case,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when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 end. 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03562D2-A242-4588-3CDE-756822EC476C}"/>
              </a:ext>
            </a:extLst>
          </p:cNvPr>
          <p:cNvCxnSpPr>
            <a:cxnSpLocks/>
          </p:cNvCxnSpPr>
          <p:nvPr/>
        </p:nvCxnSpPr>
        <p:spPr bwMode="auto">
          <a:xfrm>
            <a:off x="3641780" y="2276872"/>
            <a:ext cx="2647558" cy="19477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54E9E2-278C-E3AE-C474-12C407765F94}"/>
              </a:ext>
            </a:extLst>
          </p:cNvPr>
          <p:cNvSpPr txBox="1"/>
          <p:nvPr/>
        </p:nvSpPr>
        <p:spPr>
          <a:xfrm>
            <a:off x="6372225" y="1579607"/>
            <a:ext cx="174495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WITH 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LOAD 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ON CREATE SET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MATCH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WHERE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RETURN / MERGE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LIMIT</a:t>
            </a:r>
          </a:p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ORDER BY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07AFA9-F5C2-07ED-B4EE-010FAFDD32A6}"/>
              </a:ext>
            </a:extLst>
          </p:cNvPr>
          <p:cNvSpPr txBox="1"/>
          <p:nvPr/>
        </p:nvSpPr>
        <p:spPr>
          <a:xfrm>
            <a:off x="6372225" y="1320754"/>
            <a:ext cx="174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Some keywords </a:t>
            </a:r>
            <a:r>
              <a:rPr lang="it-IT" sz="1200" i="1" dirty="0" err="1">
                <a:solidFill>
                  <a:srgbClr val="000000"/>
                </a:solidFill>
                <a:latin typeface="Helvetica" pitchFamily="2" charset="0"/>
              </a:rPr>
              <a:t>used</a:t>
            </a:r>
            <a:r>
              <a:rPr lang="it-IT" sz="1200" i="1" dirty="0">
                <a:solidFill>
                  <a:srgbClr val="000000"/>
                </a:solidFill>
                <a:latin typeface="Helvetica" pitchFamily="2" charset="0"/>
              </a:rPr>
              <a:t>:</a:t>
            </a:r>
          </a:p>
        </p:txBody>
      </p:sp>
      <p:sp>
        <p:nvSpPr>
          <p:cNvPr id="13" name="Cornice 12">
            <a:extLst>
              <a:ext uri="{FF2B5EF4-FFF2-40B4-BE49-F238E27FC236}">
                <a16:creationId xmlns:a16="http://schemas.microsoft.com/office/drawing/2014/main" id="{591B26AA-23D6-0610-2747-7AA81796DA4B}"/>
              </a:ext>
            </a:extLst>
          </p:cNvPr>
          <p:cNvSpPr/>
          <p:nvPr/>
        </p:nvSpPr>
        <p:spPr bwMode="auto">
          <a:xfrm>
            <a:off x="6084168" y="1700808"/>
            <a:ext cx="914400" cy="914400"/>
          </a:xfrm>
          <a:prstGeom prst="fram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4C467F8-C3A9-D85A-52E5-63882876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289588"/>
            <a:ext cx="4015280" cy="2186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818" name="Rettangolo 4">
            <a:extLst>
              <a:ext uri="{FF2B5EF4-FFF2-40B4-BE49-F238E27FC236}">
                <a16:creationId xmlns:a16="http://schemas.microsoft.com/office/drawing/2014/main" id="{C2774F5A-EB6A-9BFF-8046-38E2F5D1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CD97F7-E758-1A4D-9FD0-4B7D2186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748C0-AAA8-D1D7-6679-04B6F1AEB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17358"/>
            <a:ext cx="28241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b="1" dirty="0">
                <a:solidFill>
                  <a:schemeClr val="tx1"/>
                </a:solidFill>
                <a:latin typeface="Helvetica" pitchFamily="2" charset="0"/>
              </a:rPr>
              <a:t>TASK 2: STATSBOMB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C047E2-1377-ECC8-D09B-314DF783EABB}"/>
              </a:ext>
            </a:extLst>
          </p:cNvPr>
          <p:cNvSpPr/>
          <p:nvPr/>
        </p:nvSpPr>
        <p:spPr>
          <a:xfrm>
            <a:off x="205745" y="1553765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Creation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of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local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database and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installation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of APOC library.</a:t>
            </a: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Browser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initialization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for query session.</a:t>
            </a: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Constraints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setting and data loading: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all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JSON files 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uploaded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APOC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functions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Competitions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created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each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one with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different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Seasons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Matches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created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with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informations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like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Referee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Stadium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For a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particular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Match the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Players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Squads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inserted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For a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particular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Match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Events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created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linked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in a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linked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list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in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chronological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order.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Many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Event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types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are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defined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such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Pass, Goal, Shot etc.</a:t>
            </a:r>
          </a:p>
          <a:p>
            <a:pPr marL="228600" indent="-228600">
              <a:buFont typeface="+mj-lt"/>
              <a:buAutoNum type="arabicPeriod"/>
            </a:pP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Use of the </a:t>
            </a:r>
            <a:r>
              <a:rPr lang="it-IT" sz="1400" dirty="0" err="1">
                <a:solidFill>
                  <a:srgbClr val="000000"/>
                </a:solidFill>
                <a:latin typeface="Helvetica" pitchFamily="2" charset="0"/>
              </a:rPr>
              <a:t>usual</a:t>
            </a:r>
            <a:r>
              <a:rPr lang="it-IT" sz="1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pattern for query and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path-based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queries: football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analysis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400" b="1" dirty="0" err="1">
                <a:solidFill>
                  <a:srgbClr val="000000"/>
                </a:solidFill>
                <a:latin typeface="Helvetica" pitchFamily="2" charset="0"/>
              </a:rPr>
              <a:t>application</a:t>
            </a:r>
            <a:r>
              <a:rPr lang="it-IT" sz="1400" b="1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it-IT" sz="1400" dirty="0">
              <a:solidFill>
                <a:srgbClr val="000000"/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ttangolo 4">
            <a:extLst>
              <a:ext uri="{FF2B5EF4-FFF2-40B4-BE49-F238E27FC236}">
                <a16:creationId xmlns:a16="http://schemas.microsoft.com/office/drawing/2014/main" id="{C2774F5A-EB6A-9BFF-8046-38E2F5D1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CD97F7-E758-1A4D-9FD0-4B7D2186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748C0-AAA8-D1D7-6679-04B6F1AEB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516" y="1106283"/>
            <a:ext cx="440114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500" b="1" u="sng" dirty="0">
                <a:solidFill>
                  <a:schemeClr val="tx1"/>
                </a:solidFill>
                <a:latin typeface="Helvetica" pitchFamily="2" charset="0"/>
              </a:rPr>
              <a:t>AND NOW A QUICK DEMO..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3AE412-5A8B-DE6F-56E6-5E1DF9198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31" y="2124200"/>
            <a:ext cx="461966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Sandbox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Graph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on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this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dataset.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Simple and more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complex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queries on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with Python.</a:t>
            </a:r>
          </a:p>
          <a:p>
            <a:pPr marL="342900" indent="-342900">
              <a:buFont typeface="+mj-lt"/>
              <a:buAutoNum type="arabicPeriod"/>
            </a:pPr>
            <a:endParaRPr lang="it-IT" altLang="it-IT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0C669E-6469-A730-6922-7C2437806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82" y="3711409"/>
            <a:ext cx="46196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How to create the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local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Graph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on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this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dataset.</a:t>
            </a:r>
          </a:p>
          <a:p>
            <a:pPr marL="342900" indent="-342900">
              <a:buFont typeface="+mj-lt"/>
              <a:buAutoNum type="arabicPeriod"/>
            </a:pP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Simple and more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complex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 queries on </a:t>
            </a:r>
            <a:r>
              <a:rPr lang="it-IT" altLang="it-IT" sz="1600" dirty="0" err="1">
                <a:solidFill>
                  <a:schemeClr val="tx1"/>
                </a:solidFill>
                <a:latin typeface="Helvetica" pitchFamily="2" charset="0"/>
              </a:rPr>
              <a:t>it</a:t>
            </a:r>
            <a:r>
              <a:rPr lang="it-IT" altLang="it-IT" sz="1600" dirty="0">
                <a:solidFill>
                  <a:schemeClr val="tx1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2" name="Parentesi graffa chiusa 1">
            <a:extLst>
              <a:ext uri="{FF2B5EF4-FFF2-40B4-BE49-F238E27FC236}">
                <a16:creationId xmlns:a16="http://schemas.microsoft.com/office/drawing/2014/main" id="{DAE33FEA-9F04-CD34-7DB1-6756B2E20FF9}"/>
              </a:ext>
            </a:extLst>
          </p:cNvPr>
          <p:cNvSpPr/>
          <p:nvPr/>
        </p:nvSpPr>
        <p:spPr bwMode="auto">
          <a:xfrm>
            <a:off x="5076057" y="1831360"/>
            <a:ext cx="432047" cy="1296144"/>
          </a:xfrm>
          <a:prstGeom prst="rightBrace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E9508F19-1A04-B178-02C0-29A7B8CC1687}"/>
              </a:ext>
            </a:extLst>
          </p:cNvPr>
          <p:cNvSpPr/>
          <p:nvPr/>
        </p:nvSpPr>
        <p:spPr bwMode="auto">
          <a:xfrm>
            <a:off x="5076057" y="3422695"/>
            <a:ext cx="432047" cy="1374457"/>
          </a:xfrm>
          <a:prstGeom prst="rightBrace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89CC8F-4C1F-AC56-F060-0F8C9F1B2A61}"/>
              </a:ext>
            </a:extLst>
          </p:cNvPr>
          <p:cNvSpPr txBox="1"/>
          <p:nvPr/>
        </p:nvSpPr>
        <p:spPr>
          <a:xfrm>
            <a:off x="5502423" y="2240508"/>
            <a:ext cx="4929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Neo4j Sandbox Environment and </a:t>
            </a:r>
          </a:p>
          <a:p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          Python Notebook </a:t>
            </a:r>
          </a:p>
          <a:p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            (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IN CLOUD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)</a:t>
            </a:r>
          </a:p>
          <a:p>
            <a:endParaRPr lang="it-IT" sz="15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1A0C22-72EE-02CA-D971-473E2BAE4F7F}"/>
              </a:ext>
            </a:extLst>
          </p:cNvPr>
          <p:cNvSpPr txBox="1"/>
          <p:nvPr/>
        </p:nvSpPr>
        <p:spPr>
          <a:xfrm>
            <a:off x="5502423" y="3784675"/>
            <a:ext cx="4849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Neo4j Desktop and Browser</a:t>
            </a:r>
          </a:p>
          <a:p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        (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ON PREMISE)</a:t>
            </a:r>
            <a:endParaRPr lang="it-IT" sz="15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31B4BB-FFB5-CF98-C1DD-45B4F6C3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5699" y="4564034"/>
            <a:ext cx="2664297" cy="1343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FA0C89-F58F-CF35-2F57-140D5D723D46}"/>
              </a:ext>
            </a:extLst>
          </p:cNvPr>
          <p:cNvSpPr txBox="1"/>
          <p:nvPr/>
        </p:nvSpPr>
        <p:spPr>
          <a:xfrm>
            <a:off x="263531" y="1793375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>
                <a:solidFill>
                  <a:schemeClr val="tx1"/>
                </a:solidFill>
                <a:latin typeface="Helvetica" pitchFamily="2" charset="0"/>
              </a:rPr>
              <a:t>TASK 1: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CF14D7-A831-2CA6-367A-26235C844555}"/>
              </a:ext>
            </a:extLst>
          </p:cNvPr>
          <p:cNvSpPr txBox="1"/>
          <p:nvPr/>
        </p:nvSpPr>
        <p:spPr>
          <a:xfrm>
            <a:off x="231862" y="3339625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u="sng" dirty="0">
                <a:solidFill>
                  <a:schemeClr val="tx1"/>
                </a:solidFill>
                <a:latin typeface="Helvetica" pitchFamily="2" charset="0"/>
              </a:rPr>
              <a:t>TASK 2:</a:t>
            </a:r>
          </a:p>
        </p:txBody>
      </p:sp>
    </p:spTree>
    <p:extLst>
      <p:ext uri="{BB962C8B-B14F-4D97-AF65-F5344CB8AC3E}">
        <p14:creationId xmlns:p14="http://schemas.microsoft.com/office/powerpoint/2010/main" val="1768340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 animBg="1"/>
      <p:bldP spid="5" grpId="0" animBg="1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asellaDiTesto 5">
            <a:extLst>
              <a:ext uri="{FF2B5EF4-FFF2-40B4-BE49-F238E27FC236}">
                <a16:creationId xmlns:a16="http://schemas.microsoft.com/office/drawing/2014/main" id="{6154B1D2-58A8-4597-0471-E47EFF9F4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692" y="820630"/>
            <a:ext cx="30267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3000" b="1" u="sng" dirty="0">
                <a:solidFill>
                  <a:schemeClr val="tx1"/>
                </a:solidFill>
                <a:latin typeface="Helvetica" pitchFamily="2" charset="0"/>
              </a:rPr>
              <a:t>CONCLUSIONS</a:t>
            </a:r>
            <a:endParaRPr lang="it-IT" altLang="it-IT" sz="2000" b="1" u="sng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4A3E20-A968-CBF0-72C3-B126A695D284}"/>
              </a:ext>
            </a:extLst>
          </p:cNvPr>
          <p:cNvSpPr txBox="1"/>
          <p:nvPr/>
        </p:nvSpPr>
        <p:spPr>
          <a:xfrm rot="10800000" flipV="1">
            <a:off x="235904" y="1902628"/>
            <a:ext cx="8772525" cy="16746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The idea to use Neo4j can be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extended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different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ways: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Integration 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in a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real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application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Exploitation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of the power of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b="1" dirty="0" err="1">
                <a:solidFill>
                  <a:schemeClr val="tx1"/>
                </a:solidFill>
                <a:latin typeface="Helvetica" pitchFamily="2" charset="0"/>
              </a:rPr>
              <a:t>Cipher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Query Language and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other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external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libraries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Use of JavaScript frameworks (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D3.js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) for Data Analysis to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visualize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dynamically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the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Graphs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Use of a </a:t>
            </a:r>
            <a:r>
              <a:rPr lang="it-IT" sz="1500" dirty="0" err="1">
                <a:solidFill>
                  <a:schemeClr val="tx1"/>
                </a:solidFill>
                <a:latin typeface="Helvetica" pitchFamily="2" charset="0"/>
              </a:rPr>
              <a:t>greater</a:t>
            </a:r>
            <a:r>
              <a:rPr lang="it-IT" sz="1500" dirty="0">
                <a:solidFill>
                  <a:schemeClr val="tx1"/>
                </a:solidFill>
                <a:latin typeface="Helvetica" pitchFamily="2" charset="0"/>
              </a:rPr>
              <a:t> size 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for the Datasets,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also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adding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b="1" dirty="0">
                <a:solidFill>
                  <a:schemeClr val="tx1"/>
                </a:solidFill>
                <a:latin typeface="Helvetica" pitchFamily="2" charset="0"/>
              </a:rPr>
              <a:t>ETL</a:t>
            </a:r>
            <a:r>
              <a:rPr lang="it-IT" sz="15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1500" dirty="0" err="1">
                <a:solidFill>
                  <a:srgbClr val="000000"/>
                </a:solidFill>
                <a:latin typeface="Helvetica" pitchFamily="2" charset="0"/>
              </a:rPr>
              <a:t>operations</a:t>
            </a:r>
            <a:r>
              <a:rPr lang="it-IT" sz="1500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103313-CF31-0DD0-BC9F-4E672CE9C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4" y="1520107"/>
            <a:ext cx="29803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800" b="1" dirty="0">
                <a:solidFill>
                  <a:schemeClr val="tx1"/>
                </a:solidFill>
                <a:latin typeface="Helvetica" pitchFamily="2" charset="0"/>
              </a:rPr>
              <a:t>POSSIBLE EXTENSIONS:</a:t>
            </a:r>
          </a:p>
        </p:txBody>
      </p:sp>
      <p:sp>
        <p:nvSpPr>
          <p:cNvPr id="31748" name="Rettangolo 10">
            <a:extLst>
              <a:ext uri="{FF2B5EF4-FFF2-40B4-BE49-F238E27FC236}">
                <a16:creationId xmlns:a16="http://schemas.microsoft.com/office/drawing/2014/main" id="{29F3B484-B657-B743-03A7-91D3DCA7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21030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BDC8C5-5203-DD6E-C9F0-D97EFA89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E70CB9-343E-CD99-0CE6-ECFFFFC9D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3399" y="3789040"/>
            <a:ext cx="4307376" cy="20708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9704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>
            <a:extLst>
              <a:ext uri="{FF2B5EF4-FFF2-40B4-BE49-F238E27FC236}">
                <a16:creationId xmlns:a16="http://schemas.microsoft.com/office/drawing/2014/main" id="{2B3EC21B-7D35-D242-F6D4-A74D05B98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857250"/>
            <a:ext cx="7416800" cy="769938"/>
          </a:xfrm>
        </p:spPr>
        <p:txBody>
          <a:bodyPr/>
          <a:lstStyle/>
          <a:p>
            <a:pPr algn="ctr"/>
            <a:r>
              <a:rPr lang="en-GB" altLang="en-US" sz="3000" u="sng">
                <a:latin typeface="Helvetica" pitchFamily="2" charset="0"/>
              </a:rPr>
              <a:t>INDEX</a:t>
            </a:r>
          </a:p>
        </p:txBody>
      </p:sp>
      <p:graphicFrame>
        <p:nvGraphicFramePr>
          <p:cNvPr id="16" name="Segnaposto contenuto 15">
            <a:extLst>
              <a:ext uri="{FF2B5EF4-FFF2-40B4-BE49-F238E27FC236}">
                <a16:creationId xmlns:a16="http://schemas.microsoft.com/office/drawing/2014/main" id="{99E55BE5-3C65-6162-08DB-B35CF76B5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869927"/>
              </p:ext>
            </p:extLst>
          </p:nvPr>
        </p:nvGraphicFramePr>
        <p:xfrm>
          <a:off x="-2412776" y="1872723"/>
          <a:ext cx="8679650" cy="343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89047-C50E-FED2-D5B7-66B63EB4347D}"/>
              </a:ext>
            </a:extLst>
          </p:cNvPr>
          <p:cNvSpPr txBox="1"/>
          <p:nvPr/>
        </p:nvSpPr>
        <p:spPr>
          <a:xfrm>
            <a:off x="5219700" y="2936875"/>
            <a:ext cx="97218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20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OUR GOAL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F1685442-E6A4-B31C-CCE4-84D3DDB1F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328" y="469239"/>
            <a:ext cx="2955418" cy="18942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D2326D4-1104-8881-6BCE-A505D1F96463}"/>
              </a:ext>
            </a:extLst>
          </p:cNvPr>
          <p:cNvSpPr txBox="1"/>
          <p:nvPr/>
        </p:nvSpPr>
        <p:spPr>
          <a:xfrm>
            <a:off x="3779838" y="3336925"/>
            <a:ext cx="5184775" cy="138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Take a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NoSQL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database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showing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a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relevant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usage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of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them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over the </a:t>
            </a:r>
            <a:r>
              <a:rPr lang="it-IT" sz="2500" i="1" dirty="0" err="1">
                <a:solidFill>
                  <a:schemeClr val="tx1"/>
                </a:solidFill>
                <a:latin typeface="Helvetica" pitchFamily="2" charset="0"/>
              </a:rPr>
              <a:t>selected</a:t>
            </a:r>
            <a:r>
              <a:rPr lang="it-IT" sz="2500" i="1" dirty="0">
                <a:solidFill>
                  <a:schemeClr val="tx1"/>
                </a:solidFill>
                <a:latin typeface="Helvetica" pitchFamily="2" charset="0"/>
              </a:rPr>
              <a:t> dataset.</a:t>
            </a:r>
            <a:endParaRPr lang="it-IT" sz="2500" i="1" dirty="0">
              <a:latin typeface="Helvetica" pitchFamily="2" charset="0"/>
            </a:endParaRPr>
          </a:p>
          <a:p>
            <a:pPr>
              <a:defRPr/>
            </a:pPr>
            <a:endParaRPr lang="it-IT" dirty="0"/>
          </a:p>
        </p:txBody>
      </p:sp>
      <p:sp>
        <p:nvSpPr>
          <p:cNvPr id="17" name="Freccia curva 16">
            <a:extLst>
              <a:ext uri="{FF2B5EF4-FFF2-40B4-BE49-F238E27FC236}">
                <a16:creationId xmlns:a16="http://schemas.microsoft.com/office/drawing/2014/main" id="{DD8619D3-77E9-B07A-7073-62FEB4B6E82C}"/>
              </a:ext>
            </a:extLst>
          </p:cNvPr>
          <p:cNvSpPr/>
          <p:nvPr/>
        </p:nvSpPr>
        <p:spPr bwMode="auto">
          <a:xfrm>
            <a:off x="2555875" y="2060575"/>
            <a:ext cx="436563" cy="1223963"/>
          </a:xfrm>
          <a:prstGeom prst="bentArrow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3" name="CasellaDiTesto 26">
            <a:extLst>
              <a:ext uri="{FF2B5EF4-FFF2-40B4-BE49-F238E27FC236}">
                <a16:creationId xmlns:a16="http://schemas.microsoft.com/office/drawing/2014/main" id="{D745C0A5-40C9-2520-4824-AA27D7E18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 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5458DA-41D1-C854-2D9F-94D6EB6FA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11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2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1">
            <a:extLst>
              <a:ext uri="{FF2B5EF4-FFF2-40B4-BE49-F238E27FC236}">
                <a16:creationId xmlns:a16="http://schemas.microsoft.com/office/drawing/2014/main" id="{EDD59BAE-7084-5747-8D3C-D36FF998C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806825"/>
          </a:xfrm>
          <a:prstGeom prst="rect">
            <a:avLst/>
          </a:prstGeom>
          <a:solidFill>
            <a:srgbClr val="0067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GB" altLang="it-IT">
              <a:latin typeface="Calibri" panose="020F0502020204030204" pitchFamily="34" charset="0"/>
            </a:endParaRPr>
          </a:p>
        </p:txBody>
      </p:sp>
      <p:grpSp>
        <p:nvGrpSpPr>
          <p:cNvPr id="35842" name="Group 17">
            <a:extLst>
              <a:ext uri="{FF2B5EF4-FFF2-40B4-BE49-F238E27FC236}">
                <a16:creationId xmlns:a16="http://schemas.microsoft.com/office/drawing/2014/main" id="{2EB59D1A-F3E1-B7DF-0691-1A6B3393FE10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4000" cy="4098925"/>
            <a:chOff x="0" y="1738"/>
            <a:chExt cx="5760" cy="2582"/>
          </a:xfrm>
        </p:grpSpPr>
        <p:pic>
          <p:nvPicPr>
            <p:cNvPr id="35846" name="Picture 15" descr="Fondino">
              <a:extLst>
                <a:ext uri="{FF2B5EF4-FFF2-40B4-BE49-F238E27FC236}">
                  <a16:creationId xmlns:a16="http://schemas.microsoft.com/office/drawing/2014/main" id="{5167F995-D14D-3838-7109-9B7A9C4C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7" name="Picture 13" descr="logo +marchio">
              <a:extLst>
                <a:ext uri="{FF2B5EF4-FFF2-40B4-BE49-F238E27FC236}">
                  <a16:creationId xmlns:a16="http://schemas.microsoft.com/office/drawing/2014/main" id="{BFCD44F0-288B-0F7D-3726-73D63B1D9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22"/>
              <a:ext cx="5012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8" name="Picture 16" descr="fascia">
              <a:extLst>
                <a:ext uri="{FF2B5EF4-FFF2-40B4-BE49-F238E27FC236}">
                  <a16:creationId xmlns:a16="http://schemas.microsoft.com/office/drawing/2014/main" id="{3F08FE91-B291-E965-A0D9-4548E59B6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843" name="Titolo 2">
            <a:extLst>
              <a:ext uri="{FF2B5EF4-FFF2-40B4-BE49-F238E27FC236}">
                <a16:creationId xmlns:a16="http://schemas.microsoft.com/office/drawing/2014/main" id="{A5531FC5-5099-2603-C399-37B903A9A6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388" y="117475"/>
            <a:ext cx="6369050" cy="954088"/>
          </a:xfrm>
        </p:spPr>
        <p:txBody>
          <a:bodyPr/>
          <a:lstStyle/>
          <a:p>
            <a:pPr algn="l" eaLnBrk="1" hangingPunct="1"/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Master’s Degree in Engineering in Computer Science</a:t>
            </a:r>
            <a:b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</a:br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Sapienza University of Rome</a:t>
            </a:r>
            <a:b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</a:br>
            <a:r>
              <a:rPr lang="it-IT" altLang="en-US" sz="2000" b="0">
                <a:solidFill>
                  <a:srgbClr val="FFFFFF"/>
                </a:solidFill>
                <a:latin typeface="Helvetica" pitchFamily="2" charset="0"/>
              </a:rPr>
              <a:t>Academic Year 2021-2022</a:t>
            </a:r>
          </a:p>
        </p:txBody>
      </p:sp>
      <p:sp>
        <p:nvSpPr>
          <p:cNvPr id="35844" name="Sottotitolo 3">
            <a:extLst>
              <a:ext uri="{FF2B5EF4-FFF2-40B4-BE49-F238E27FC236}">
                <a16:creationId xmlns:a16="http://schemas.microsoft.com/office/drawing/2014/main" id="{183472A5-8EDE-DD4C-4171-D258C54E68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55875" y="4906963"/>
            <a:ext cx="6400800" cy="2344737"/>
          </a:xfrm>
        </p:spPr>
        <p:txBody>
          <a:bodyPr/>
          <a:lstStyle/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Course: Data Management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Professor: Prof. Lenzerini Maurizio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Candidate: Carmignani Federico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ID number: 1845479</a:t>
            </a:r>
          </a:p>
          <a:p>
            <a:pPr algn="r" eaLnBrk="1" hangingPunct="1"/>
            <a:r>
              <a:rPr lang="it-IT" altLang="en-US" sz="1500">
                <a:solidFill>
                  <a:srgbClr val="FFFFFF"/>
                </a:solidFill>
                <a:latin typeface="Helvetica" pitchFamily="2" charset="0"/>
              </a:rPr>
              <a:t>E-mail: carmignani.1845479@studenti.uniroma1.it</a:t>
            </a:r>
          </a:p>
        </p:txBody>
      </p:sp>
      <p:sp>
        <p:nvSpPr>
          <p:cNvPr id="35845" name="Rettangolo 1">
            <a:extLst>
              <a:ext uri="{FF2B5EF4-FFF2-40B4-BE49-F238E27FC236}">
                <a16:creationId xmlns:a16="http://schemas.microsoft.com/office/drawing/2014/main" id="{BEC74B51-FC8B-2F09-1ABA-5B8AE265C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2328863"/>
            <a:ext cx="37814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en-US" sz="2200">
                <a:solidFill>
                  <a:srgbClr val="FFFFFF"/>
                </a:solidFill>
                <a:latin typeface="Helvetica" pitchFamily="2" charset="0"/>
              </a:rPr>
              <a:t>Thank you for your attention!</a:t>
            </a:r>
            <a:endParaRPr lang="it-IT" altLang="it-IT" sz="2200">
              <a:latin typeface="Helvetica" pitchFamily="2" charset="0"/>
            </a:endParaRPr>
          </a:p>
        </p:txBody>
      </p:sp>
    </p:spTree>
  </p:cSld>
  <p:clrMapOvr>
    <a:masterClrMapping/>
  </p:clrMapOvr>
  <p:transition spd="slow" advTm="4504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>
            <a:extLst>
              <a:ext uri="{FF2B5EF4-FFF2-40B4-BE49-F238E27FC236}">
                <a16:creationId xmlns:a16="http://schemas.microsoft.com/office/drawing/2014/main" id="{D7D6C9FB-01FB-B3BD-47F0-88267CC54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03300"/>
            <a:ext cx="9037637" cy="504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3000" u="sng">
                <a:latin typeface="Helvetica" pitchFamily="2" charset="0"/>
              </a:rPr>
              <a:t>GRAPH DATABASES IN SPORTS ANALYSIS</a:t>
            </a:r>
            <a:br>
              <a:rPr lang="en-GB" altLang="en-US" sz="3000" u="sng">
                <a:latin typeface="Helvetica" pitchFamily="2" charset="0"/>
              </a:rPr>
            </a:br>
            <a:r>
              <a:rPr lang="en-GB" altLang="en-US" sz="3000">
                <a:latin typeface="Helvetica" pitchFamily="2" charset="0"/>
              </a:rPr>
              <a:t>			</a:t>
            </a:r>
            <a:r>
              <a:rPr lang="en-GB" altLang="en-US" sz="2000">
                <a:latin typeface="Helvetica" pitchFamily="2" charset="0"/>
              </a:rPr>
              <a:t>A FACTOR OF GROWTH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0C8C78B9-A8FB-5104-1C2F-CFC5F9559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905000"/>
            <a:ext cx="4208463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500" dirty="0">
              <a:latin typeface="Helvetica" pitchFamily="2" charset="0"/>
            </a:endParaRPr>
          </a:p>
          <a:p>
            <a:pPr marL="0" indent="0">
              <a:buFontTx/>
              <a:buNone/>
              <a:defRPr/>
            </a:pPr>
            <a:r>
              <a:rPr lang="en-US" sz="2000" dirty="0">
                <a:latin typeface="Helvetica" pitchFamily="2" charset="0"/>
              </a:rPr>
              <a:t>Graph databases will drive the next generation of: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Helvetica" pitchFamily="2" charset="0"/>
            </a:endParaRPr>
          </a:p>
          <a:p>
            <a:pPr marL="0" indent="0">
              <a:buFontTx/>
              <a:buNone/>
              <a:defRPr/>
            </a:pPr>
            <a:endParaRPr lang="en-US" sz="2000" dirty="0">
              <a:latin typeface="Helvetica" pitchFamily="2" charset="0"/>
            </a:endParaRPr>
          </a:p>
          <a:p>
            <a:pPr marL="0" indent="0">
              <a:buFontTx/>
              <a:buNone/>
              <a:defRPr/>
            </a:pPr>
            <a:endParaRPr lang="en-US" sz="2000" dirty="0">
              <a:latin typeface="Helvetica" pitchFamily="2" charset="0"/>
            </a:endParaRPr>
          </a:p>
          <a:p>
            <a:pPr>
              <a:defRPr/>
            </a:pPr>
            <a:endParaRPr lang="en-US" sz="2000" dirty="0">
              <a:latin typeface="Helvetica" pitchFamily="2" charset="0"/>
            </a:endParaRPr>
          </a:p>
          <a:p>
            <a:pPr>
              <a:defRPr/>
            </a:pP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  <a:p>
            <a:pPr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Sports Analytics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Data Science</a:t>
            </a:r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60906A5A-B24D-720B-5605-7AFEED619D17}"/>
              </a:ext>
            </a:extLst>
          </p:cNvPr>
          <p:cNvCxnSpPr>
            <a:cxnSpLocks/>
          </p:cNvCxnSpPr>
          <p:nvPr/>
        </p:nvCxnSpPr>
        <p:spPr bwMode="auto">
          <a:xfrm>
            <a:off x="4716463" y="1905000"/>
            <a:ext cx="0" cy="397986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Freccia giù 1">
            <a:extLst>
              <a:ext uri="{FF2B5EF4-FFF2-40B4-BE49-F238E27FC236}">
                <a16:creationId xmlns:a16="http://schemas.microsoft.com/office/drawing/2014/main" id="{B989AA82-E9A3-5001-B2B7-DA4DCD23CF24}"/>
              </a:ext>
            </a:extLst>
          </p:cNvPr>
          <p:cNvSpPr/>
          <p:nvPr/>
        </p:nvSpPr>
        <p:spPr bwMode="auto">
          <a:xfrm>
            <a:off x="1763713" y="3182938"/>
            <a:ext cx="488950" cy="1189037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C96F38A-6561-4CC9-EC5E-00AA0FF04C75}"/>
              </a:ext>
            </a:extLst>
          </p:cNvPr>
          <p:cNvSpPr/>
          <p:nvPr/>
        </p:nvSpPr>
        <p:spPr bwMode="auto">
          <a:xfrm>
            <a:off x="5470525" y="4371975"/>
            <a:ext cx="2955925" cy="14478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it-IT" sz="1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«</a:t>
            </a:r>
            <a:r>
              <a:rPr lang="it-IT" sz="17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Moneyball</a:t>
            </a:r>
            <a:r>
              <a:rPr lang="it-IT" sz="1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» by   Michael Lewis </a:t>
            </a:r>
            <a:r>
              <a:rPr lang="it-IT" sz="17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as</a:t>
            </a:r>
            <a:endParaRPr lang="it-IT" sz="17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  <a:p>
            <a:pPr>
              <a:defRPr/>
            </a:pPr>
            <a:r>
              <a:rPr lang="it-IT" sz="1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an </a:t>
            </a:r>
            <a:r>
              <a:rPr lang="it-IT" sz="17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inspiration</a:t>
            </a:r>
            <a:r>
              <a:rPr lang="it-IT" sz="1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story</a:t>
            </a:r>
            <a:endParaRPr lang="it-IT" sz="17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Immagine 4" descr="Immagine che contiene testo, erba, esterni, giocatore&#10;&#10;Descrizione generata automaticamente">
            <a:extLst>
              <a:ext uri="{FF2B5EF4-FFF2-40B4-BE49-F238E27FC236}">
                <a16:creationId xmlns:a16="http://schemas.microsoft.com/office/drawing/2014/main" id="{10E743E4-12DD-B4B8-3271-B59E354D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023050"/>
            <a:ext cx="2304256" cy="237985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Arco a tutto sesto 10">
            <a:extLst>
              <a:ext uri="{FF2B5EF4-FFF2-40B4-BE49-F238E27FC236}">
                <a16:creationId xmlns:a16="http://schemas.microsoft.com/office/drawing/2014/main" id="{AAD8CABB-209A-9EBE-28B6-3E81A54069D1}"/>
              </a:ext>
            </a:extLst>
          </p:cNvPr>
          <p:cNvSpPr/>
          <p:nvPr/>
        </p:nvSpPr>
        <p:spPr bwMode="auto">
          <a:xfrm rot="10800000">
            <a:off x="676275" y="5289550"/>
            <a:ext cx="2089150" cy="554038"/>
          </a:xfrm>
          <a:prstGeom prst="blockArc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Arco a tutto sesto 13">
            <a:extLst>
              <a:ext uri="{FF2B5EF4-FFF2-40B4-BE49-F238E27FC236}">
                <a16:creationId xmlns:a16="http://schemas.microsoft.com/office/drawing/2014/main" id="{E7D6E9A8-90D6-4A66-DA6B-3E602E057B44}"/>
              </a:ext>
            </a:extLst>
          </p:cNvPr>
          <p:cNvSpPr/>
          <p:nvPr/>
        </p:nvSpPr>
        <p:spPr bwMode="auto">
          <a:xfrm>
            <a:off x="663575" y="4559300"/>
            <a:ext cx="2087563" cy="554038"/>
          </a:xfrm>
          <a:prstGeom prst="blockArc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9" name="CasellaDiTesto 14">
            <a:extLst>
              <a:ext uri="{FF2B5EF4-FFF2-40B4-BE49-F238E27FC236}">
                <a16:creationId xmlns:a16="http://schemas.microsoft.com/office/drawing/2014/main" id="{3E509F47-4A16-BE46-CA0B-1A68806B2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CDF1EED-DBB5-6C63-8B67-CD14D281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 advTm="16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45EF91-342C-8780-56F0-63F363F33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650" y="2122488"/>
            <a:ext cx="792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800" b="1">
                <a:solidFill>
                  <a:schemeClr val="tx1"/>
                </a:solidFill>
                <a:latin typeface="Helvetica" pitchFamily="2" charset="0"/>
              </a:rPr>
              <a:t>VS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066832-E151-7C1C-29F0-770D5BACB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561" y="3230709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 dirty="0">
                <a:solidFill>
                  <a:schemeClr val="tx1"/>
                </a:solidFill>
                <a:latin typeface="Helvetica" pitchFamily="2" charset="0"/>
              </a:rPr>
              <a:t>Money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78F67C-2D1A-75F2-C113-858A0916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3217863"/>
            <a:ext cx="1141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000">
                <a:solidFill>
                  <a:schemeClr val="tx1"/>
                </a:solidFill>
                <a:latin typeface="Helvetica" pitchFamily="2" charset="0"/>
              </a:rPr>
              <a:t>Analysis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C0F8E6DC-88C3-1C1C-83E3-15E2A1F9BBD4}"/>
              </a:ext>
            </a:extLst>
          </p:cNvPr>
          <p:cNvSpPr/>
          <p:nvPr/>
        </p:nvSpPr>
        <p:spPr bwMode="auto">
          <a:xfrm>
            <a:off x="3203575" y="3725863"/>
            <a:ext cx="2952750" cy="62071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73E2CB-9D59-30DD-63D9-2CEC4C968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3835400"/>
            <a:ext cx="28082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2200">
                <a:solidFill>
                  <a:schemeClr val="tx1"/>
                </a:solidFill>
                <a:latin typeface="Helvetica" pitchFamily="2" charset="0"/>
              </a:rPr>
              <a:t>IMPROVEMENT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B19272-768E-231F-80B5-28F19953B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4486275"/>
            <a:ext cx="80645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Analytics are now important in </a:t>
            </a:r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Sport Analysis</a:t>
            </a: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Private Departments </a:t>
            </a: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in Sports team: Football, Basketball and many others.</a:t>
            </a:r>
          </a:p>
          <a:p>
            <a:pPr>
              <a:buFont typeface="Wingdings" pitchFamily="2" charset="2"/>
              <a:buChar char="Ø"/>
            </a:pP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The goal is to adopt </a:t>
            </a:r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behaviours </a:t>
            </a: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or </a:t>
            </a:r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actions</a:t>
            </a: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 leading to higher probability of success or anticipating scenarios with the aim of </a:t>
            </a:r>
            <a:r>
              <a:rPr lang="it-IT" altLang="it-IT" sz="1800" b="1">
                <a:solidFill>
                  <a:schemeClr val="tx1"/>
                </a:solidFill>
                <a:latin typeface="Helvetica" pitchFamily="2" charset="0"/>
              </a:rPr>
              <a:t>strategy</a:t>
            </a:r>
            <a:r>
              <a:rPr lang="it-IT" altLang="it-IT" sz="1800">
                <a:solidFill>
                  <a:srgbClr val="000000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2" name="Freccia giù 1">
            <a:extLst>
              <a:ext uri="{FF2B5EF4-FFF2-40B4-BE49-F238E27FC236}">
                <a16:creationId xmlns:a16="http://schemas.microsoft.com/office/drawing/2014/main" id="{109D950C-E388-DC10-7327-A1A39C272FD8}"/>
              </a:ext>
            </a:extLst>
          </p:cNvPr>
          <p:cNvSpPr/>
          <p:nvPr/>
        </p:nvSpPr>
        <p:spPr bwMode="auto">
          <a:xfrm>
            <a:off x="4468813" y="2646363"/>
            <a:ext cx="358775" cy="904875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74" name="CasellaDiTesto 11">
            <a:extLst>
              <a:ext uri="{FF2B5EF4-FFF2-40B4-BE49-F238E27FC236}">
                <a16:creationId xmlns:a16="http://schemas.microsoft.com/office/drawing/2014/main" id="{A5A2960F-02A1-F6C6-D61D-EE2FA6FFF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6B2891B-0260-24D5-5B0B-8F536739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  <p:pic>
        <p:nvPicPr>
          <p:cNvPr id="4" name="Immagine 3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DA23720-9E73-87DD-688B-6EE1694D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079" y="1080293"/>
            <a:ext cx="3415346" cy="21510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magine 15" descr="Immagine che contiene testo, interni, persona, ingombro&#10;&#10;Descrizione generata automaticamente">
            <a:extLst>
              <a:ext uri="{FF2B5EF4-FFF2-40B4-BE49-F238E27FC236}">
                <a16:creationId xmlns:a16="http://schemas.microsoft.com/office/drawing/2014/main" id="{C21F3B5A-A4FB-9A47-6239-D0999460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0976" y="1060794"/>
            <a:ext cx="3545613" cy="2157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 animBg="1"/>
      <p:bldP spid="14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23924E27-6767-C62E-F4A2-372772D8D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0725" y="835025"/>
            <a:ext cx="8135938" cy="504825"/>
          </a:xfrm>
        </p:spPr>
        <p:txBody>
          <a:bodyPr/>
          <a:lstStyle/>
          <a:p>
            <a:pPr algn="ctr"/>
            <a:r>
              <a:rPr lang="en-US" altLang="it-IT" sz="3000" u="sng">
                <a:latin typeface="Helvetica" pitchFamily="2" charset="0"/>
              </a:rPr>
              <a:t>WHY GRAPH DATABASES IN </a:t>
            </a:r>
            <a:br>
              <a:rPr lang="en-US" altLang="it-IT" sz="3000" u="sng">
                <a:latin typeface="Helvetica" pitchFamily="2" charset="0"/>
              </a:rPr>
            </a:br>
            <a:r>
              <a:rPr lang="en-US" altLang="it-IT" sz="3000" u="sng">
                <a:latin typeface="Helvetica" pitchFamily="2" charset="0"/>
              </a:rPr>
              <a:t>SPORT ANALYTICS?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BFC711-DEF7-A4C6-CCFA-6134BBD7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35150"/>
            <a:ext cx="7937500" cy="41148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300" dirty="0">
                <a:latin typeface="Helvetica" pitchFamily="2" charset="0"/>
              </a:rPr>
              <a:t>Organization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300" dirty="0">
                <a:latin typeface="Helvetica" pitchFamily="2" charset="0"/>
              </a:rPr>
              <a:t>Interaction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300" dirty="0">
                <a:latin typeface="Helvetica" pitchFamily="2" charset="0"/>
              </a:rPr>
              <a:t>Extraction of Value</a:t>
            </a:r>
          </a:p>
          <a:p>
            <a:pPr algn="ctr">
              <a:defRPr/>
            </a:pPr>
            <a:endParaRPr lang="en-US" dirty="0"/>
          </a:p>
          <a:p>
            <a:pPr marL="0" indent="0" algn="ctr">
              <a:buFontTx/>
              <a:buNone/>
              <a:defRPr/>
            </a:pPr>
            <a:endParaRPr lang="en-US" dirty="0"/>
          </a:p>
          <a:p>
            <a:pPr marL="0" indent="0" algn="r">
              <a:buFontTx/>
              <a:buNone/>
              <a:defRPr/>
            </a:pP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6004931-C82B-DD10-AAF3-D438A091B38F}"/>
              </a:ext>
            </a:extLst>
          </p:cNvPr>
          <p:cNvSpPr/>
          <p:nvPr/>
        </p:nvSpPr>
        <p:spPr>
          <a:xfrm>
            <a:off x="2206625" y="3562350"/>
            <a:ext cx="3146425" cy="400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Helvetica" pitchFamily="2" charset="0"/>
              </a:rPr>
              <a:t>Improving in Sports Data  </a:t>
            </a:r>
          </a:p>
        </p:txBody>
      </p:sp>
      <p:sp>
        <p:nvSpPr>
          <p:cNvPr id="12292" name="Rettangolo con angoli arrotondati 8">
            <a:extLst>
              <a:ext uri="{FF2B5EF4-FFF2-40B4-BE49-F238E27FC236}">
                <a16:creationId xmlns:a16="http://schemas.microsoft.com/office/drawing/2014/main" id="{2D1E8BF9-B0B2-76D8-5FEA-1654745CD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113213"/>
            <a:ext cx="1584325" cy="8794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2293" name="Rettangolo con angoli arrotondati 10">
            <a:extLst>
              <a:ext uri="{FF2B5EF4-FFF2-40B4-BE49-F238E27FC236}">
                <a16:creationId xmlns:a16="http://schemas.microsoft.com/office/drawing/2014/main" id="{A70DC2E6-1ABC-45B7-B972-D0BDEC042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4724400"/>
            <a:ext cx="1439862" cy="11525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2294" name="Freccia circolare in giù 12">
            <a:extLst>
              <a:ext uri="{FF2B5EF4-FFF2-40B4-BE49-F238E27FC236}">
                <a16:creationId xmlns:a16="http://schemas.microsoft.com/office/drawing/2014/main" id="{596366A4-8001-6A35-73DA-3AD0764FB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620963"/>
            <a:ext cx="1295400" cy="592137"/>
          </a:xfrm>
          <a:prstGeom prst="curvedDownArrow">
            <a:avLst>
              <a:gd name="adj1" fmla="val 24986"/>
              <a:gd name="adj2" fmla="val 49962"/>
              <a:gd name="adj3" fmla="val 25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5" name="Freccia curva 14">
            <a:extLst>
              <a:ext uri="{FF2B5EF4-FFF2-40B4-BE49-F238E27FC236}">
                <a16:creationId xmlns:a16="http://schemas.microsoft.com/office/drawing/2014/main" id="{58A7CCB7-5652-66DB-0D09-E41ADB97A6A4}"/>
              </a:ext>
            </a:extLst>
          </p:cNvPr>
          <p:cNvSpPr/>
          <p:nvPr/>
        </p:nvSpPr>
        <p:spPr bwMode="auto">
          <a:xfrm rot="5400000">
            <a:off x="3301207" y="2518568"/>
            <a:ext cx="1079500" cy="741363"/>
          </a:xfrm>
          <a:prstGeom prst="bentArrow">
            <a:avLst/>
          </a:prstGeom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26CB9A83-F378-FE91-850B-898CF1EC98C6}"/>
              </a:ext>
            </a:extLst>
          </p:cNvPr>
          <p:cNvSpPr/>
          <p:nvPr/>
        </p:nvSpPr>
        <p:spPr bwMode="auto">
          <a:xfrm>
            <a:off x="4330700" y="4441825"/>
            <a:ext cx="914400" cy="914400"/>
          </a:xfrm>
          <a:prstGeom prst="frame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Anello 18">
            <a:extLst>
              <a:ext uri="{FF2B5EF4-FFF2-40B4-BE49-F238E27FC236}">
                <a16:creationId xmlns:a16="http://schemas.microsoft.com/office/drawing/2014/main" id="{27DF196C-47BC-361C-C5F5-BA0CA1DC1203}"/>
              </a:ext>
            </a:extLst>
          </p:cNvPr>
          <p:cNvSpPr/>
          <p:nvPr/>
        </p:nvSpPr>
        <p:spPr bwMode="auto">
          <a:xfrm>
            <a:off x="2070100" y="4146550"/>
            <a:ext cx="3455988" cy="1779588"/>
          </a:xfrm>
          <a:prstGeom prst="donut">
            <a:avLst>
              <a:gd name="adj" fmla="val 563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718A304-0B4E-A660-474E-968B55E8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97" y="2132856"/>
            <a:ext cx="3306198" cy="33717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89FE9554-A9E8-6F36-7ABD-0BCF068E9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8413" y="455295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it-IT" sz="2000">
                <a:solidFill>
                  <a:schemeClr val="tx1"/>
                </a:solidFill>
                <a:latin typeface="Helvetica" pitchFamily="2" charset="0"/>
              </a:rPr>
              <a:t>Event-based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it-IT" sz="2000">
                <a:solidFill>
                  <a:schemeClr val="tx1"/>
                </a:solidFill>
                <a:latin typeface="Helvetica" pitchFamily="2" charset="0"/>
              </a:rPr>
              <a:t>Temporal relevance</a:t>
            </a:r>
          </a:p>
        </p:txBody>
      </p: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D8CFB187-1404-EB83-F8C1-0C167A68CD33}"/>
              </a:ext>
            </a:extLst>
          </p:cNvPr>
          <p:cNvCxnSpPr>
            <a:cxnSpLocks/>
          </p:cNvCxnSpPr>
          <p:nvPr/>
        </p:nvCxnSpPr>
        <p:spPr bwMode="auto">
          <a:xfrm>
            <a:off x="3851275" y="3962400"/>
            <a:ext cx="0" cy="184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01" name="CasellaDiTesto 33">
            <a:extLst>
              <a:ext uri="{FF2B5EF4-FFF2-40B4-BE49-F238E27FC236}">
                <a16:creationId xmlns:a16="http://schemas.microsoft.com/office/drawing/2014/main" id="{77B9EF89-8C4A-5F53-8889-3739D8BEA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DA97A68-C965-08AB-E4EA-9A0EE5DB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734188" cy="9191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vola 18">
            <a:extLst>
              <a:ext uri="{FF2B5EF4-FFF2-40B4-BE49-F238E27FC236}">
                <a16:creationId xmlns:a16="http://schemas.microsoft.com/office/drawing/2014/main" id="{30B368C7-A970-0887-C01E-389F1A245F46}"/>
              </a:ext>
            </a:extLst>
          </p:cNvPr>
          <p:cNvSpPr/>
          <p:nvPr/>
        </p:nvSpPr>
        <p:spPr bwMode="auto">
          <a:xfrm>
            <a:off x="1277938" y="4267200"/>
            <a:ext cx="1949450" cy="1322388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Title 1">
            <a:extLst>
              <a:ext uri="{FF2B5EF4-FFF2-40B4-BE49-F238E27FC236}">
                <a16:creationId xmlns:a16="http://schemas.microsoft.com/office/drawing/2014/main" id="{842BCBE0-EB31-A878-DFFD-6D51C6FB9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612775" y="1000125"/>
            <a:ext cx="4392613" cy="504825"/>
          </a:xfrm>
        </p:spPr>
        <p:txBody>
          <a:bodyPr/>
          <a:lstStyle/>
          <a:p>
            <a:pPr algn="ctr"/>
            <a:r>
              <a:rPr lang="en-US" altLang="it-IT" sz="3000" u="sng">
                <a:latin typeface="Helvetica" pitchFamily="2" charset="0"/>
              </a:rPr>
              <a:t>STATISTICS IN </a:t>
            </a:r>
            <a:br>
              <a:rPr lang="en-US" altLang="it-IT" sz="3000" u="sng">
                <a:latin typeface="Helvetica" pitchFamily="2" charset="0"/>
              </a:rPr>
            </a:br>
            <a:r>
              <a:rPr lang="en-US" altLang="it-IT" sz="3000" u="sng">
                <a:latin typeface="Helvetica" pitchFamily="2" charset="0"/>
              </a:rPr>
              <a:t>SPORTS                    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03833-E863-7C34-E446-6DDB77A52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906463"/>
            <a:ext cx="23050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t-IT" altLang="it-IT" sz="2200">
                <a:solidFill>
                  <a:srgbClr val="000000"/>
                </a:solidFill>
                <a:latin typeface="Helvetica" pitchFamily="2" charset="0"/>
              </a:rPr>
              <a:t>Graph databases </a:t>
            </a:r>
            <a:r>
              <a:rPr lang="it-IT" altLang="it-IT" sz="2200">
                <a:solidFill>
                  <a:schemeClr val="tx1"/>
                </a:solidFill>
                <a:latin typeface="Helvetica" pitchFamily="2" charset="0"/>
              </a:rPr>
              <a:t>fit well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A475EF-DDBB-5257-4A70-6C77543003FF}"/>
              </a:ext>
            </a:extLst>
          </p:cNvPr>
          <p:cNvSpPr txBox="1"/>
          <p:nvPr/>
        </p:nvSpPr>
        <p:spPr>
          <a:xfrm>
            <a:off x="6707188" y="1281113"/>
            <a:ext cx="2395537" cy="768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2200" dirty="0" err="1">
                <a:solidFill>
                  <a:schemeClr val="tx1"/>
                </a:solidFill>
                <a:latin typeface="Helvetica" pitchFamily="2" charset="0"/>
              </a:rPr>
              <a:t>Complex</a:t>
            </a:r>
            <a:r>
              <a:rPr lang="it-IT" sz="22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2200" dirty="0">
                <a:solidFill>
                  <a:srgbClr val="000000"/>
                </a:solidFill>
                <a:latin typeface="Helvetica" pitchFamily="2" charset="0"/>
              </a:rPr>
              <a:t>data</a:t>
            </a:r>
            <a:r>
              <a:rPr lang="it-IT" sz="2200" dirty="0">
                <a:solidFill>
                  <a:schemeClr val="tx1"/>
                </a:solidFill>
                <a:latin typeface="Helvetica" pitchFamily="2" charset="0"/>
              </a:rPr>
              <a:t> in an easy </a:t>
            </a:r>
            <a:r>
              <a:rPr lang="it-IT" sz="2200" dirty="0" err="1">
                <a:solidFill>
                  <a:srgbClr val="000000"/>
                </a:solidFill>
                <a:latin typeface="Helvetica" pitchFamily="2" charset="0"/>
              </a:rPr>
              <a:t>structure</a:t>
            </a:r>
            <a:endParaRPr lang="it-IT" sz="2200" dirty="0">
              <a:solidFill>
                <a:srgbClr val="000000"/>
              </a:solidFill>
              <a:latin typeface="Helvetica" pitchFamily="2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A484657-AD34-A9DE-5131-33C480F90133}"/>
              </a:ext>
            </a:extLst>
          </p:cNvPr>
          <p:cNvCxnSpPr>
            <a:cxnSpLocks/>
          </p:cNvCxnSpPr>
          <p:nvPr/>
        </p:nvCxnSpPr>
        <p:spPr bwMode="auto">
          <a:xfrm flipH="1">
            <a:off x="2778125" y="3736975"/>
            <a:ext cx="960438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D19F9E5-36BF-1CC7-189E-B3E47696936E}"/>
              </a:ext>
            </a:extLst>
          </p:cNvPr>
          <p:cNvCxnSpPr>
            <a:cxnSpLocks/>
          </p:cNvCxnSpPr>
          <p:nvPr/>
        </p:nvCxnSpPr>
        <p:spPr bwMode="auto">
          <a:xfrm>
            <a:off x="4684713" y="3916363"/>
            <a:ext cx="0" cy="81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539CCD5-F68C-E74C-E368-1AC774A57DE5}"/>
              </a:ext>
            </a:extLst>
          </p:cNvPr>
          <p:cNvCxnSpPr/>
          <p:nvPr/>
        </p:nvCxnSpPr>
        <p:spPr bwMode="auto">
          <a:xfrm>
            <a:off x="5608638" y="3736975"/>
            <a:ext cx="1008062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413A14C-B773-A027-4A79-F204BD49A2F0}"/>
              </a:ext>
            </a:extLst>
          </p:cNvPr>
          <p:cNvSpPr txBox="1"/>
          <p:nvPr/>
        </p:nvSpPr>
        <p:spPr>
          <a:xfrm>
            <a:off x="3316288" y="3221038"/>
            <a:ext cx="2736850" cy="708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it-IT" sz="2000" dirty="0" err="1">
                <a:solidFill>
                  <a:srgbClr val="000000"/>
                </a:solidFill>
                <a:latin typeface="Helvetica" pitchFamily="2" charset="0"/>
              </a:rPr>
              <a:t>Used</a:t>
            </a:r>
            <a:r>
              <a:rPr lang="it-IT" sz="2000" dirty="0">
                <a:solidFill>
                  <a:srgbClr val="000000"/>
                </a:solidFill>
                <a:latin typeface="Helvetica" pitchFamily="2" charset="0"/>
              </a:rPr>
              <a:t> to </a:t>
            </a:r>
            <a:r>
              <a:rPr lang="it-IT" sz="2000" b="1" dirty="0" err="1">
                <a:solidFill>
                  <a:srgbClr val="000000"/>
                </a:solidFill>
                <a:latin typeface="Helvetica" pitchFamily="2" charset="0"/>
              </a:rPr>
              <a:t>maximize</a:t>
            </a:r>
            <a:r>
              <a:rPr lang="it-IT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2000" b="1" dirty="0" err="1">
                <a:solidFill>
                  <a:srgbClr val="000000"/>
                </a:solidFill>
                <a:latin typeface="Helvetica" pitchFamily="2" charset="0"/>
              </a:rPr>
              <a:t>quality</a:t>
            </a:r>
            <a:r>
              <a:rPr lang="it-IT" sz="2000" b="1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sz="2000" dirty="0">
                <a:solidFill>
                  <a:srgbClr val="000000"/>
                </a:solidFill>
                <a:latin typeface="Helvetica" pitchFamily="2" charset="0"/>
              </a:rPr>
              <a:t>for </a:t>
            </a:r>
            <a:r>
              <a:rPr lang="it-IT" sz="2000" dirty="0" err="1">
                <a:solidFill>
                  <a:schemeClr val="tx1"/>
                </a:solidFill>
                <a:latin typeface="Helvetica" pitchFamily="2" charset="0"/>
              </a:rPr>
              <a:t>analysis</a:t>
            </a:r>
            <a:endParaRPr lang="it-IT" sz="20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09564B-1989-DAC6-EC02-ED6A0399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213" y="4449763"/>
            <a:ext cx="18669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t-IT" altLang="it-IT" sz="1500">
                <a:solidFill>
                  <a:srgbClr val="000000"/>
                </a:solidFill>
              </a:rPr>
              <a:t>Player can </a:t>
            </a:r>
            <a:r>
              <a:rPr lang="it-IT" altLang="it-IT" sz="1500">
                <a:solidFill>
                  <a:schemeClr val="tx1"/>
                </a:solidFill>
              </a:rPr>
              <a:t>move</a:t>
            </a:r>
            <a:r>
              <a:rPr lang="it-IT" altLang="it-IT" sz="1500">
                <a:solidFill>
                  <a:srgbClr val="000000"/>
                </a:solidFill>
              </a:rPr>
              <a:t> from a </a:t>
            </a:r>
            <a:r>
              <a:rPr lang="it-IT" altLang="it-IT" sz="1500">
                <a:solidFill>
                  <a:schemeClr val="tx1"/>
                </a:solidFill>
              </a:rPr>
              <a:t>league</a:t>
            </a:r>
            <a:r>
              <a:rPr lang="it-IT" altLang="it-IT" sz="1500">
                <a:solidFill>
                  <a:srgbClr val="000000"/>
                </a:solidFill>
              </a:rPr>
              <a:t> to another</a:t>
            </a:r>
          </a:p>
        </p:txBody>
      </p:sp>
      <p:sp>
        <p:nvSpPr>
          <p:cNvPr id="2" name="Freccia destra 1">
            <a:extLst>
              <a:ext uri="{FF2B5EF4-FFF2-40B4-BE49-F238E27FC236}">
                <a16:creationId xmlns:a16="http://schemas.microsoft.com/office/drawing/2014/main" id="{628B3977-B660-E403-E647-F16C9D36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863" y="1490663"/>
            <a:ext cx="819150" cy="430212"/>
          </a:xfrm>
          <a:prstGeom prst="rightArrow">
            <a:avLst>
              <a:gd name="adj1" fmla="val 50000"/>
              <a:gd name="adj2" fmla="val 50176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3323" name="CasellaDiTesto 16">
            <a:extLst>
              <a:ext uri="{FF2B5EF4-FFF2-40B4-BE49-F238E27FC236}">
                <a16:creationId xmlns:a16="http://schemas.microsoft.com/office/drawing/2014/main" id="{A25160CE-2F1E-FD39-174C-39F42101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pic>
        <p:nvPicPr>
          <p:cNvPr id="6" name="Immagine 5" descr="Immagine che contiene testo, verde, luce&#10;&#10;Descrizione generata automaticamente">
            <a:extLst>
              <a:ext uri="{FF2B5EF4-FFF2-40B4-BE49-F238E27FC236}">
                <a16:creationId xmlns:a16="http://schemas.microsoft.com/office/drawing/2014/main" id="{C8DB78FD-DE09-EDA6-5850-EC8E7196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84" y="2208866"/>
            <a:ext cx="2324688" cy="1517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7796EA51-CAA3-28A1-92C3-BFB64AEB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504950"/>
            <a:ext cx="798512" cy="431800"/>
          </a:xfrm>
          <a:prstGeom prst="rightArrow">
            <a:avLst>
              <a:gd name="adj1" fmla="val 50000"/>
              <a:gd name="adj2" fmla="val 4994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25" name="Freccia destra 24">
            <a:extLst>
              <a:ext uri="{FF2B5EF4-FFF2-40B4-BE49-F238E27FC236}">
                <a16:creationId xmlns:a16="http://schemas.microsoft.com/office/drawing/2014/main" id="{43D4F8EC-C688-6DFC-0EF4-89F6A5D9D4D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25925" y="2478088"/>
            <a:ext cx="917575" cy="431800"/>
          </a:xfrm>
          <a:prstGeom prst="rightArrow">
            <a:avLst>
              <a:gd name="adj1" fmla="val 50000"/>
              <a:gd name="adj2" fmla="val 4995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sp>
        <p:nvSpPr>
          <p:cNvPr id="13" name="Anello 12">
            <a:extLst>
              <a:ext uri="{FF2B5EF4-FFF2-40B4-BE49-F238E27FC236}">
                <a16:creationId xmlns:a16="http://schemas.microsoft.com/office/drawing/2014/main" id="{7A656DF5-FFF1-195F-AC63-D3AB505B0921}"/>
              </a:ext>
            </a:extLst>
          </p:cNvPr>
          <p:cNvSpPr/>
          <p:nvPr/>
        </p:nvSpPr>
        <p:spPr bwMode="auto">
          <a:xfrm>
            <a:off x="3779838" y="765175"/>
            <a:ext cx="1935162" cy="1347788"/>
          </a:xfrm>
          <a:prstGeom prst="donu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Cornice 14">
            <a:extLst>
              <a:ext uri="{FF2B5EF4-FFF2-40B4-BE49-F238E27FC236}">
                <a16:creationId xmlns:a16="http://schemas.microsoft.com/office/drawing/2014/main" id="{C7B7FD7D-B325-9970-A430-4EBA237D3C5D}"/>
              </a:ext>
            </a:extLst>
          </p:cNvPr>
          <p:cNvSpPr/>
          <p:nvPr/>
        </p:nvSpPr>
        <p:spPr bwMode="auto">
          <a:xfrm>
            <a:off x="6732588" y="1187450"/>
            <a:ext cx="2301875" cy="955675"/>
          </a:xfrm>
          <a:prstGeom prst="frame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Nuvola 26">
            <a:extLst>
              <a:ext uri="{FF2B5EF4-FFF2-40B4-BE49-F238E27FC236}">
                <a16:creationId xmlns:a16="http://schemas.microsoft.com/office/drawing/2014/main" id="{4111F9BD-7CF2-FBF2-EACD-8996F21197C0}"/>
              </a:ext>
            </a:extLst>
          </p:cNvPr>
          <p:cNvSpPr/>
          <p:nvPr/>
        </p:nvSpPr>
        <p:spPr bwMode="auto">
          <a:xfrm>
            <a:off x="3736975" y="4700588"/>
            <a:ext cx="1949450" cy="1157287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FEB6F5D-D7AD-3DB8-5CA3-3EAA07974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991100"/>
            <a:ext cx="1865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t-IT" altLang="it-IT" sz="1600">
                <a:solidFill>
                  <a:srgbClr val="000000"/>
                </a:solidFill>
              </a:rPr>
              <a:t>Players can </a:t>
            </a:r>
            <a:r>
              <a:rPr lang="it-IT" altLang="it-IT" sz="1600">
                <a:solidFill>
                  <a:schemeClr val="tx1"/>
                </a:solidFill>
              </a:rPr>
              <a:t>get injured</a:t>
            </a:r>
          </a:p>
        </p:txBody>
      </p:sp>
      <p:sp>
        <p:nvSpPr>
          <p:cNvPr id="30" name="Nuvola 29">
            <a:extLst>
              <a:ext uri="{FF2B5EF4-FFF2-40B4-BE49-F238E27FC236}">
                <a16:creationId xmlns:a16="http://schemas.microsoft.com/office/drawing/2014/main" id="{AEDAAAFF-8F9B-5A12-0E6E-B5B3EF64C20C}"/>
              </a:ext>
            </a:extLst>
          </p:cNvPr>
          <p:cNvSpPr/>
          <p:nvPr/>
        </p:nvSpPr>
        <p:spPr bwMode="auto">
          <a:xfrm>
            <a:off x="6053138" y="4162425"/>
            <a:ext cx="2324100" cy="1384300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FB23C21-8CE1-B98C-0F88-C5C9A7A17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025" y="4384675"/>
            <a:ext cx="19494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t-IT" altLang="it-IT" sz="1600">
                <a:solidFill>
                  <a:srgbClr val="000000"/>
                </a:solidFill>
              </a:rPr>
              <a:t>Players can fill </a:t>
            </a:r>
            <a:r>
              <a:rPr lang="it-IT" altLang="it-IT" sz="1600">
                <a:solidFill>
                  <a:schemeClr val="tx1"/>
                </a:solidFill>
              </a:rPr>
              <a:t>different positions</a:t>
            </a:r>
            <a:r>
              <a:rPr lang="it-IT" altLang="it-IT" sz="1600">
                <a:solidFill>
                  <a:srgbClr val="000000"/>
                </a:solidFill>
              </a:rPr>
              <a:t> in the squad 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891105E9-EDE3-26F3-8279-980634B3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2050090"/>
            <a:ext cx="2736304" cy="1776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334" name="CasellaDiTesto 37">
            <a:extLst>
              <a:ext uri="{FF2B5EF4-FFF2-40B4-BE49-F238E27FC236}">
                <a16:creationId xmlns:a16="http://schemas.microsoft.com/office/drawing/2014/main" id="{E30319BB-A6DF-08A3-03DD-A89B3F3CA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1246188"/>
            <a:ext cx="1857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13335" name="CasellaDiTesto 38">
            <a:extLst>
              <a:ext uri="{FF2B5EF4-FFF2-40B4-BE49-F238E27FC236}">
                <a16:creationId xmlns:a16="http://schemas.microsoft.com/office/drawing/2014/main" id="{E9CAFF2C-9295-8D4D-11AE-6298AC00B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855663"/>
            <a:ext cx="1857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6CFC7B0-F373-45BE-14C4-18FD863DF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350" y="4002088"/>
            <a:ext cx="10128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i="1" u="sng">
                <a:solidFill>
                  <a:schemeClr val="tx1"/>
                </a:solidFill>
                <a:latin typeface="Helvetica" pitchFamily="2" charset="0"/>
              </a:rPr>
              <a:t>EVENT TYPES: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79D27A72-C382-0C0A-2FA6-0D445E16E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" y="26134"/>
            <a:ext cx="2734188" cy="9191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2" grpId="0" animBg="1"/>
      <p:bldP spid="23" grpId="0"/>
      <p:bldP spid="2" grpId="0" animBg="1"/>
      <p:bldP spid="21" grpId="0" animBg="1"/>
      <p:bldP spid="25" grpId="0" animBg="1"/>
      <p:bldP spid="29" grpId="0"/>
      <p:bldP spid="31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533661-513D-86A6-143D-CB8B60811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952500"/>
            <a:ext cx="7345362" cy="504825"/>
          </a:xfrm>
        </p:spPr>
        <p:txBody>
          <a:bodyPr/>
          <a:lstStyle/>
          <a:p>
            <a:r>
              <a:rPr lang="it-IT" altLang="it-IT" sz="2000">
                <a:latin typeface="Helvetica" pitchFamily="2" charset="0"/>
              </a:rPr>
              <a:t>Hard to organize data in a </a:t>
            </a:r>
            <a:r>
              <a:rPr lang="it-IT" altLang="it-IT" sz="2000" i="1" u="sng">
                <a:solidFill>
                  <a:srgbClr val="000000"/>
                </a:solidFill>
                <a:latin typeface="Helvetica" pitchFamily="2" charset="0"/>
              </a:rPr>
              <a:t>scalable</a:t>
            </a:r>
            <a:r>
              <a:rPr lang="it-IT" altLang="it-IT" sz="2000" u="sng">
                <a:latin typeface="Helvetica" pitchFamily="2" charset="0"/>
              </a:rPr>
              <a:t> </a:t>
            </a:r>
            <a:r>
              <a:rPr lang="it-IT" altLang="it-IT" sz="2000">
                <a:latin typeface="Helvetica" pitchFamily="2" charset="0"/>
              </a:rPr>
              <a:t>and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altLang="it-IT" sz="2000" i="1" u="sng">
                <a:solidFill>
                  <a:srgbClr val="000000"/>
                </a:solidFill>
                <a:latin typeface="Helvetica" pitchFamily="2" charset="0"/>
              </a:rPr>
              <a:t>transparent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it-IT" altLang="it-IT" sz="2000">
                <a:latin typeface="Helvetica" pitchFamily="2" charset="0"/>
              </a:rPr>
              <a:t>way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70FDA3-B9DB-345D-8BE1-F549FF622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273550"/>
            <a:ext cx="89646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00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it-IT" altLang="it-IT" sz="2000" b="1">
                <a:solidFill>
                  <a:schemeClr val="tx1"/>
                </a:solidFill>
                <a:latin typeface="Helvetica" pitchFamily="2" charset="0"/>
              </a:rPr>
              <a:t>Graph-schema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enables </a:t>
            </a:r>
            <a:r>
              <a:rPr lang="it-IT" altLang="it-IT" sz="2000" b="1" i="1">
                <a:solidFill>
                  <a:schemeClr val="tx1"/>
                </a:solidFill>
                <a:latin typeface="Helvetica" pitchFamily="2" charset="0"/>
              </a:rPr>
              <a:t>queries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it-IT" altLang="it-IT" sz="2000" b="1">
                <a:solidFill>
                  <a:schemeClr val="tx1"/>
                </a:solidFill>
                <a:latin typeface="Helvetica" pitchFamily="2" charset="0"/>
              </a:rPr>
              <a:t>aggregations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not simple in a traditional data store (</a:t>
            </a:r>
            <a:r>
              <a:rPr lang="it-IT" altLang="it-IT" sz="2000" b="1">
                <a:solidFill>
                  <a:srgbClr val="000000"/>
                </a:solidFill>
                <a:latin typeface="Helvetica" pitchFamily="2" charset="0"/>
              </a:rPr>
              <a:t>RDBMS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). </a:t>
            </a:r>
          </a:p>
          <a:p>
            <a:r>
              <a:rPr lang="it-IT" altLang="it-IT" sz="2000" b="1">
                <a:solidFill>
                  <a:srgbClr val="000000"/>
                </a:solidFill>
                <a:latin typeface="Helvetica" pitchFamily="2" charset="0"/>
              </a:rPr>
              <a:t>Joins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 are costly whereas here it is possible to go from a relation to another in </a:t>
            </a:r>
            <a:r>
              <a:rPr lang="it-IT" altLang="it-IT" sz="2000" b="1">
                <a:solidFill>
                  <a:schemeClr val="tx1"/>
                </a:solidFill>
                <a:latin typeface="Helvetica" pitchFamily="2" charset="0"/>
              </a:rPr>
              <a:t>Constant Time</a:t>
            </a:r>
            <a:r>
              <a:rPr lang="it-IT" altLang="it-IT" sz="2000">
                <a:solidFill>
                  <a:srgbClr val="000000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4339" name="CasellaDiTesto 3">
            <a:extLst>
              <a:ext uri="{FF2B5EF4-FFF2-40B4-BE49-F238E27FC236}">
                <a16:creationId xmlns:a16="http://schemas.microsoft.com/office/drawing/2014/main" id="{FBC66ADC-68E5-DA04-47A0-3D4D64E25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5" name="Freccia giù 4">
            <a:extLst>
              <a:ext uri="{FF2B5EF4-FFF2-40B4-BE49-F238E27FC236}">
                <a16:creationId xmlns:a16="http://schemas.microsoft.com/office/drawing/2014/main" id="{B011C496-24D7-F186-CAB4-D5509D8A4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263" y="1457325"/>
            <a:ext cx="576262" cy="720725"/>
          </a:xfrm>
          <a:prstGeom prst="downArrow">
            <a:avLst>
              <a:gd name="adj1" fmla="val 50000"/>
              <a:gd name="adj2" fmla="val 5002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2400">
              <a:solidFill>
                <a:srgbClr val="00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25502C-91E5-16C5-0932-9B4017B1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46" y="2301961"/>
            <a:ext cx="6502400" cy="2197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F50811-24F1-BA44-F940-3DBA0C7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AF389FC9-D563-6406-DA1B-78B7B87B1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675" y="1079500"/>
            <a:ext cx="7416800" cy="504825"/>
          </a:xfrm>
        </p:spPr>
        <p:txBody>
          <a:bodyPr/>
          <a:lstStyle/>
          <a:p>
            <a:r>
              <a:rPr lang="it-IT" altLang="it-IT" sz="3000" u="sng">
                <a:latin typeface="Helvetica" pitchFamily="2" charset="0"/>
              </a:rPr>
              <a:t>ADVANTAGES:</a:t>
            </a:r>
            <a:br>
              <a:rPr lang="it-IT" altLang="it-IT" sz="3000" u="sng">
                <a:latin typeface="Helvetica" pitchFamily="2" charset="0"/>
              </a:rPr>
            </a:br>
            <a:br>
              <a:rPr lang="it-IT" altLang="it-IT" sz="3000" u="sng">
                <a:latin typeface="Helvetica" pitchFamily="2" charset="0"/>
              </a:rPr>
            </a:br>
            <a:endParaRPr lang="it-IT" altLang="it-IT" sz="3000" u="sng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E5D8E1-C504-91D9-56D8-B40C845B2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817688"/>
            <a:ext cx="7416800" cy="4114800"/>
          </a:xfrm>
        </p:spPr>
        <p:txBody>
          <a:bodyPr/>
          <a:lstStyle/>
          <a:p>
            <a:pPr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Complex queries</a:t>
            </a:r>
          </a:p>
          <a:p>
            <a:pPr>
              <a:buFont typeface="Wingdings" pitchFamily="2" charset="2"/>
              <a:buChar char="q"/>
              <a:defRPr/>
            </a:pPr>
            <a:endParaRPr lang="en-US" dirty="0"/>
          </a:p>
          <a:p>
            <a:pPr>
              <a:buFont typeface="Wingdings" pitchFamily="2" charset="2"/>
              <a:buChar char="q"/>
              <a:defRPr/>
            </a:pPr>
            <a:endParaRPr lang="en-US" dirty="0"/>
          </a:p>
          <a:p>
            <a:pPr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Add properties to each node and edge </a:t>
            </a:r>
            <a:r>
              <a:rPr lang="en-US" sz="2000" dirty="0">
                <a:latin typeface="Helvetica" pitchFamily="2" charset="0"/>
              </a:rPr>
              <a:t>(relationships)</a:t>
            </a:r>
          </a:p>
          <a:p>
            <a:pPr>
              <a:buFont typeface="Wingdings" pitchFamily="2" charset="2"/>
              <a:buChar char="q"/>
              <a:defRPr/>
            </a:pPr>
            <a:endParaRPr lang="en-US" sz="2000" dirty="0">
              <a:latin typeface="Helvetica" pitchFamily="2" charset="0"/>
            </a:endParaRPr>
          </a:p>
          <a:p>
            <a:pPr marL="0" indent="0">
              <a:buFontTx/>
              <a:buNone/>
              <a:defRPr/>
            </a:pPr>
            <a:endParaRPr lang="en-US" sz="2000" dirty="0">
              <a:latin typeface="Helvetica" pitchFamily="2" charset="0"/>
            </a:endParaRPr>
          </a:p>
          <a:p>
            <a:pPr>
              <a:buFont typeface="Wingdings" pitchFamily="2" charset="2"/>
              <a:buChar char="q"/>
              <a:defRPr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Pattern matching to find sequences </a:t>
            </a:r>
            <a:r>
              <a:rPr lang="en-US" sz="2000" dirty="0">
                <a:latin typeface="Helvetica" pitchFamily="2" charset="0"/>
              </a:rPr>
              <a:t>(e.g. a sequence of actions leading to a goal)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1E018C-EDCE-5180-C88B-BBAFA700E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1143000"/>
            <a:ext cx="3033713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 sz="1400">
              <a:solidFill>
                <a:srgbClr val="000000"/>
              </a:solidFill>
            </a:endParaRPr>
          </a:p>
          <a:p>
            <a:r>
              <a:rPr lang="it-IT" altLang="it-IT" sz="1400" i="1">
                <a:solidFill>
                  <a:srgbClr val="000000"/>
                </a:solidFill>
                <a:latin typeface="Helvetica" pitchFamily="2" charset="0"/>
              </a:rPr>
              <a:t>Has the player been used in the </a:t>
            </a:r>
            <a:r>
              <a:rPr lang="it-IT" altLang="it-IT" sz="1400" i="1" u="sng">
                <a:solidFill>
                  <a:srgbClr val="000000"/>
                </a:solidFill>
                <a:latin typeface="Helvetica" pitchFamily="2" charset="0"/>
              </a:rPr>
              <a:t>correct position </a:t>
            </a:r>
            <a:r>
              <a:rPr lang="it-IT" altLang="it-IT" sz="1400" i="1">
                <a:solidFill>
                  <a:srgbClr val="000000"/>
                </a:solidFill>
                <a:latin typeface="Helvetica" pitchFamily="2" charset="0"/>
              </a:rPr>
              <a:t>during the match?</a:t>
            </a:r>
          </a:p>
          <a:p>
            <a:endParaRPr lang="it-IT" altLang="it-IT" sz="1400" i="1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it-IT" altLang="it-IT" sz="1400" i="1">
                <a:solidFill>
                  <a:srgbClr val="000000"/>
                </a:solidFill>
                <a:latin typeface="Helvetica" pitchFamily="2" charset="0"/>
              </a:rPr>
              <a:t>Which players </a:t>
            </a:r>
            <a:r>
              <a:rPr lang="it-IT" altLang="it-IT" sz="1400" i="1" u="sng">
                <a:solidFill>
                  <a:srgbClr val="000000"/>
                </a:solidFill>
                <a:latin typeface="Helvetica" pitchFamily="2" charset="0"/>
              </a:rPr>
              <a:t>played together </a:t>
            </a:r>
            <a:r>
              <a:rPr lang="it-IT" altLang="it-IT" sz="1400" i="1">
                <a:solidFill>
                  <a:srgbClr val="000000"/>
                </a:solidFill>
                <a:latin typeface="Helvetica" pitchFamily="2" charset="0"/>
              </a:rPr>
              <a:t>in Serie A team AS Roma?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3C4B91D-5DA1-5848-651D-826840BDEE85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1150" y="1847850"/>
            <a:ext cx="1008063" cy="10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0BAA1DE-FF5A-27A0-84A4-BA321016419B}"/>
              </a:ext>
            </a:extLst>
          </p:cNvPr>
          <p:cNvCxnSpPr>
            <a:cxnSpLocks/>
          </p:cNvCxnSpPr>
          <p:nvPr/>
        </p:nvCxnSpPr>
        <p:spPr bwMode="auto">
          <a:xfrm>
            <a:off x="2851150" y="2133600"/>
            <a:ext cx="1025525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6" name="CasellaDiTesto 8">
            <a:extLst>
              <a:ext uri="{FF2B5EF4-FFF2-40B4-BE49-F238E27FC236}">
                <a16:creationId xmlns:a16="http://schemas.microsoft.com/office/drawing/2014/main" id="{C2399C3D-9C74-F7AC-C852-CF11403B4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6165850"/>
            <a:ext cx="2779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Data Management</a:t>
            </a:r>
          </a:p>
          <a:p>
            <a:r>
              <a:rPr lang="it-IT" altLang="it-IT" sz="1500">
                <a:solidFill>
                  <a:srgbClr val="000000"/>
                </a:solidFill>
                <a:latin typeface="Helvetica" pitchFamily="2" charset="0"/>
              </a:rPr>
              <a:t>Carmignani Federico 1845479</a:t>
            </a:r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E9622C77-E363-3948-D217-1901747BE22A}"/>
              </a:ext>
            </a:extLst>
          </p:cNvPr>
          <p:cNvSpPr/>
          <p:nvPr/>
        </p:nvSpPr>
        <p:spPr bwMode="auto">
          <a:xfrm>
            <a:off x="4202113" y="1281113"/>
            <a:ext cx="2952750" cy="623887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Cornice 12">
            <a:extLst>
              <a:ext uri="{FF2B5EF4-FFF2-40B4-BE49-F238E27FC236}">
                <a16:creationId xmlns:a16="http://schemas.microsoft.com/office/drawing/2014/main" id="{6E5E6905-A845-6F53-7C77-F38F0F021CC1}"/>
              </a:ext>
            </a:extLst>
          </p:cNvPr>
          <p:cNvSpPr/>
          <p:nvPr/>
        </p:nvSpPr>
        <p:spPr bwMode="auto">
          <a:xfrm>
            <a:off x="4202113" y="1905000"/>
            <a:ext cx="2952750" cy="623888"/>
          </a:xfrm>
          <a:prstGeom prst="frame">
            <a:avLst>
              <a:gd name="adj1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it-IT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196649C-13B2-5D93-4D47-4EF96D60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471" y="4148083"/>
            <a:ext cx="2185977" cy="16670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370" name="CasellaDiTesto 15">
            <a:extLst>
              <a:ext uri="{FF2B5EF4-FFF2-40B4-BE49-F238E27FC236}">
                <a16:creationId xmlns:a16="http://schemas.microsoft.com/office/drawing/2014/main" id="{BAEDEAE5-7B08-279A-7ECB-5B44B34B8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6934200"/>
            <a:ext cx="24828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it-IT" alt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60C67F5-0047-CDB3-0C83-1822F1C9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63" y="1042988"/>
            <a:ext cx="19526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3C4F232-7FAA-AE5E-1EE6-FDBD049C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2811463"/>
            <a:ext cx="1330325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C1E3E7-5244-D010-D774-D96A41063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2" y="26134"/>
            <a:ext cx="2984500" cy="1003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4|1.1|3.6"/>
</p:tagLst>
</file>

<file path=ppt/theme/theme1.xml><?xml version="1.0" encoding="utf-8"?>
<a:theme xmlns:a="http://schemas.openxmlformats.org/drawingml/2006/main" name="Default Theme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5343</TotalTime>
  <Words>1728</Words>
  <Application>Microsoft Macintosh PowerPoint</Application>
  <PresentationFormat>Presentazione su schermo (4:3)</PresentationFormat>
  <Paragraphs>291</Paragraphs>
  <Slides>30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Arial</vt:lpstr>
      <vt:lpstr>Calibri</vt:lpstr>
      <vt:lpstr>Helvetica</vt:lpstr>
      <vt:lpstr>Wingdings</vt:lpstr>
      <vt:lpstr>Default Theme</vt:lpstr>
      <vt:lpstr>Master’s Degree in Engineering in Computer Science Sapienza University of Rome Academic Year 2021-2022</vt:lpstr>
      <vt:lpstr>GRAPH DATABASES in FOOTBALL ANALYSIS</vt:lpstr>
      <vt:lpstr>INDEX</vt:lpstr>
      <vt:lpstr>GRAPH DATABASES IN SPORTS ANALYSIS    A FACTOR OF GROWTH</vt:lpstr>
      <vt:lpstr>Presentazione standard di PowerPoint</vt:lpstr>
      <vt:lpstr>WHY GRAPH DATABASES IN  SPORT ANALYTICS?</vt:lpstr>
      <vt:lpstr>STATISTICS IN  SPORTS                      </vt:lpstr>
      <vt:lpstr>Hard to organize data in a scalable and transparent way</vt:lpstr>
      <vt:lpstr>ADVANTAGES:  </vt:lpstr>
      <vt:lpstr>Presentazione standard di PowerPoint</vt:lpstr>
      <vt:lpstr>Let’s think on obtaining the players of a team</vt:lpstr>
      <vt:lpstr>DATASET: COMPOSITION AND CONTENT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TOOL: NEO4J and ITS USAGE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Master’s Degree in Engineering in Computer Science Sapienza University of Rome Academic Year 2021-2022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Carmignani</cp:lastModifiedBy>
  <cp:revision>52</cp:revision>
  <cp:lastPrinted>2022-06-14T02:37:43Z</cp:lastPrinted>
  <dcterms:created xsi:type="dcterms:W3CDTF">2006-11-20T16:13:10Z</dcterms:created>
  <dcterms:modified xsi:type="dcterms:W3CDTF">2022-06-22T19:59:57Z</dcterms:modified>
  <cp:category/>
</cp:coreProperties>
</file>